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86" r:id="rId3"/>
    <p:sldId id="445" r:id="rId5"/>
    <p:sldId id="258" r:id="rId6"/>
    <p:sldId id="524" r:id="rId7"/>
    <p:sldId id="423" r:id="rId8"/>
    <p:sldId id="428" r:id="rId9"/>
    <p:sldId id="527" r:id="rId10"/>
    <p:sldId id="528" r:id="rId11"/>
    <p:sldId id="484" r:id="rId12"/>
    <p:sldId id="485" r:id="rId13"/>
    <p:sldId id="529" r:id="rId14"/>
    <p:sldId id="412" r:id="rId15"/>
  </p:sldIdLst>
  <p:sldSz cx="12192000" cy="6858000"/>
  <p:notesSz cx="6858000" cy="9144000"/>
  <p:embeddedFontLst>
    <p:embeddedFont>
      <p:font typeface="华文新魏" panose="02010800040101010101" charset="-122"/>
      <p:regular r:id="rId20"/>
    </p:embeddedFont>
    <p:embeddedFont>
      <p:font typeface="微软雅黑" panose="020B0503020204020204" charset="-122"/>
      <p:regular r:id="rId21"/>
    </p:embeddedFont>
    <p:embeddedFont>
      <p:font typeface="黑体" panose="02010609060101010101" charset="-122"/>
      <p:regular r:id="rId22"/>
    </p:embeddedFont>
    <p:embeddedFont>
      <p:font typeface="Calibri" panose="020F0502020204030204" charset="0"/>
      <p:regular r:id="rId23"/>
      <p:bold r:id="rId24"/>
      <p:italic r:id="rId25"/>
      <p:boldItalic r:id="rId26"/>
    </p:embeddedFont>
  </p:embeddedFontLst>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userDrawn="1">
          <p15:clr>
            <a:srgbClr val="A4A3A4"/>
          </p15:clr>
        </p15:guide>
        <p15:guide id="2" pos="3838" userDrawn="1">
          <p15:clr>
            <a:srgbClr val="A4A3A4"/>
          </p15:clr>
        </p15:guide>
        <p15:guide id="3" pos="490" userDrawn="1">
          <p15:clr>
            <a:srgbClr val="A4A3A4"/>
          </p15:clr>
        </p15:guide>
        <p15:guide id="4" pos="704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士举 王" initials="士王"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490"/>
    <a:srgbClr val="E8BC2C"/>
    <a:srgbClr val="40779F"/>
    <a:srgbClr val="15499A"/>
    <a:srgbClr val="07C1CC"/>
    <a:srgbClr val="154999"/>
    <a:srgbClr val="649AEB"/>
    <a:srgbClr val="0E336B"/>
    <a:srgbClr val="0063B2"/>
    <a:srgbClr val="3D64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0" autoAdjust="0"/>
    <p:restoredTop sz="92866" autoAdjust="0"/>
  </p:normalViewPr>
  <p:slideViewPr>
    <p:cSldViewPr snapToGrid="0" showGuides="1">
      <p:cViewPr varScale="1">
        <p:scale>
          <a:sx n="56" d="100"/>
          <a:sy n="56" d="100"/>
        </p:scale>
        <p:origin x="1860" y="84"/>
      </p:cViewPr>
      <p:guideLst>
        <p:guide orient="horz" pos="2110"/>
        <p:guide pos="3838"/>
        <p:guide pos="490"/>
        <p:guide pos="7049"/>
      </p:guideLst>
    </p:cSldViewPr>
  </p:slideViewPr>
  <p:notesTextViewPr>
    <p:cViewPr>
      <p:scale>
        <a:sx n="50" d="100"/>
        <a:sy n="50" d="100"/>
      </p:scale>
      <p:origin x="0" y="0"/>
    </p:cViewPr>
  </p:notesTextViewPr>
  <p:sorterViewPr>
    <p:cViewPr>
      <p:scale>
        <a:sx n="66" d="100"/>
        <a:sy n="66" d="100"/>
      </p:scale>
      <p:origin x="0" y="-201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48.xml"/><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CA76-B799-4CDE-9068-35594054F5E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72012-16E0-4556-8392-F42A35F3BE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这是是我们对该课题的理解，该课题的目的是在更靠近数据源的边缘设备上解决复杂模型计算与设备资源紧缺的矛盾；利用诸如量化压缩和一些相关技术，降低模型的计算复杂度，达到使优化后的模型“提速节能不减效”的效果。</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0_自定义版式">
    <p:spTree>
      <p:nvGrpSpPr>
        <p:cNvPr id="1" name=""/>
        <p:cNvGrpSpPr/>
        <p:nvPr/>
      </p:nvGrpSpPr>
      <p:grpSpPr>
        <a:xfrm>
          <a:off x="0" y="0"/>
          <a:ext cx="0" cy="0"/>
          <a:chOff x="0" y="0"/>
          <a:chExt cx="0" cy="0"/>
        </a:xfrm>
      </p:grpSpPr>
    </p:spTree>
  </p:cSld>
  <p:clrMapOvr>
    <a:masterClrMapping/>
  </p:clrMapOvr>
  <p:transition spd="med" advClick="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85244-8474-43F7-83A3-B98FF2C18C2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54F68-C83E-4C64-8DA0-E0B44EF8E0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2.xml"/><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3.png"/><Relationship Id="rId2" Type="http://schemas.openxmlformats.org/officeDocument/2006/relationships/tags" Target="../tags/tag36.xml"/><Relationship Id="rId10"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image" Target="../media/image3.png"/><Relationship Id="rId2" Type="http://schemas.openxmlformats.org/officeDocument/2006/relationships/tags" Target="../tags/tag41.xml"/><Relationship Id="rId10"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5.png"/><Relationship Id="rId4" Type="http://schemas.openxmlformats.org/officeDocument/2006/relationships/tags" Target="../tags/tag4.xml"/><Relationship Id="rId3" Type="http://schemas.openxmlformats.org/officeDocument/2006/relationships/image" Target="../media/image3.png"/><Relationship Id="rId2" Type="http://schemas.openxmlformats.org/officeDocument/2006/relationships/tags" Target="../tags/tag3.xml"/><Relationship Id="rId18" Type="http://schemas.openxmlformats.org/officeDocument/2006/relationships/slideLayout" Target="../slideLayouts/slideLayout1.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5.xml"/><Relationship Id="rId3" Type="http://schemas.openxmlformats.org/officeDocument/2006/relationships/image" Target="../media/image3.png"/><Relationship Id="rId2" Type="http://schemas.openxmlformats.org/officeDocument/2006/relationships/tags" Target="../tags/tag24.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image" Target="../media/image3.png"/><Relationship Id="rId2" Type="http://schemas.openxmlformats.org/officeDocument/2006/relationships/tags" Target="../tags/tag26.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image" Target="../media/image3.png"/><Relationship Id="rId2" Type="http://schemas.openxmlformats.org/officeDocument/2006/relationships/tags" Target="../tags/tag29.xml"/><Relationship Id="rId11" Type="http://schemas.openxmlformats.org/officeDocument/2006/relationships/slideLayout" Target="../slideLayouts/slideLayout7.xml"/><Relationship Id="rId10" Type="http://schemas.openxmlformats.org/officeDocument/2006/relationships/tags" Target="../tags/tag35.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srcRect/>
          <a:stretch>
            <a:fillRect/>
          </a:stretch>
        </a:blipFill>
        <a:effectLst/>
      </p:bgPr>
    </p:bg>
    <p:spTree>
      <p:nvGrpSpPr>
        <p:cNvPr id="1" name=""/>
        <p:cNvGrpSpPr/>
        <p:nvPr/>
      </p:nvGrpSpPr>
      <p:grpSpPr/>
      <p:sp>
        <p:nvSpPr>
          <p:cNvPr id="13" name="矩形 12"/>
          <p:cNvSpPr/>
          <p:nvPr/>
        </p:nvSpPr>
        <p:spPr>
          <a:xfrm>
            <a:off x="-73660" y="-34290"/>
            <a:ext cx="12265660" cy="6892290"/>
          </a:xfrm>
          <a:prstGeom prst="rect">
            <a:avLst/>
          </a:prstGeom>
          <a:gradFill>
            <a:gsLst>
              <a:gs pos="100000">
                <a:srgbClr val="F5FCFF">
                  <a:alpha val="100000"/>
                </a:srgbClr>
              </a:gs>
              <a:gs pos="0">
                <a:srgbClr val="F5FCFF">
                  <a:alpha val="0"/>
                </a:srgbClr>
              </a:gs>
              <a:gs pos="82000">
                <a:srgbClr val="F5FCFF">
                  <a:alpha val="100000"/>
                </a:srgbClr>
              </a:gs>
              <a:gs pos="63000">
                <a:srgbClr val="F5FCFF">
                  <a:alpha val="88000"/>
                </a:srgbClr>
              </a:gs>
              <a:gs pos="35000">
                <a:srgbClr val="F5FCFF">
                  <a:alpha val="72000"/>
                </a:srgbClr>
              </a:gs>
              <a:gs pos="100000">
                <a:srgbClr val="F5FCFF">
                  <a:alpha val="10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152400" y="2445385"/>
            <a:ext cx="8518525" cy="1106805"/>
          </a:xfrm>
          <a:prstGeom prst="rect">
            <a:avLst/>
          </a:prstGeom>
          <a:noFill/>
        </p:spPr>
        <p:txBody>
          <a:bodyPr wrap="square" rtlCol="0">
            <a:spAutoFit/>
          </a:bodyPr>
          <a:p>
            <a:r>
              <a:rPr lang="zh-CN" altLang="en-US" sz="6600">
                <a:solidFill>
                  <a:srgbClr val="0E336B"/>
                </a:solidFill>
                <a:latin typeface="华文新魏" panose="02010800040101010101" charset="-122"/>
                <a:ea typeface="华文新魏" panose="02010800040101010101" charset="-122"/>
                <a:cs typeface="华文新魏" panose="02010800040101010101" charset="-122"/>
              </a:rPr>
              <a:t>冯如杯开题答辩</a:t>
            </a:r>
            <a:endParaRPr lang="zh-CN" altLang="en-US" sz="6600">
              <a:solidFill>
                <a:srgbClr val="0E336B"/>
              </a:solidFill>
              <a:latin typeface="华文新魏" panose="02010800040101010101" charset="-122"/>
              <a:ea typeface="华文新魏" panose="02010800040101010101" charset="-122"/>
              <a:cs typeface="华文新魏" panose="02010800040101010101" charset="-122"/>
            </a:endParaRPr>
          </a:p>
        </p:txBody>
      </p:sp>
      <p:pic>
        <p:nvPicPr>
          <p:cNvPr id="17" name="图片 16" descr="bhlogo"/>
          <p:cNvPicPr>
            <a:picLocks noChangeAspect="1"/>
          </p:cNvPicPr>
          <p:nvPr>
            <p:custDataLst>
              <p:tags r:id="rId2"/>
            </p:custDataLst>
          </p:nvPr>
        </p:nvPicPr>
        <p:blipFill>
          <a:blip r:embed="rId3"/>
          <a:stretch>
            <a:fillRect/>
          </a:stretch>
        </p:blipFill>
        <p:spPr>
          <a:xfrm>
            <a:off x="346075" y="685165"/>
            <a:ext cx="4091305" cy="786765"/>
          </a:xfrm>
          <a:prstGeom prst="rect">
            <a:avLst/>
          </a:prstGeom>
        </p:spPr>
      </p:pic>
      <p:cxnSp>
        <p:nvCxnSpPr>
          <p:cNvPr id="20" name="直接连接符 19"/>
          <p:cNvCxnSpPr/>
          <p:nvPr>
            <p:custDataLst>
              <p:tags r:id="rId4"/>
            </p:custDataLst>
          </p:nvPr>
        </p:nvCxnSpPr>
        <p:spPr>
          <a:xfrm flipV="1">
            <a:off x="345980" y="3638392"/>
            <a:ext cx="6675755" cy="15240"/>
          </a:xfrm>
          <a:prstGeom prst="line">
            <a:avLst/>
          </a:prstGeom>
          <a:ln w="111125">
            <a:gradFill>
              <a:gsLst>
                <a:gs pos="18000">
                  <a:srgbClr val="15499A"/>
                </a:gs>
                <a:gs pos="96000">
                  <a:schemeClr val="accent2">
                    <a:alpha val="0"/>
                  </a:schemeClr>
                </a:gs>
              </a:gsLst>
              <a:lin ang="2700000" scaled="0"/>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0" y="3998595"/>
            <a:ext cx="6925310" cy="922020"/>
          </a:xfrm>
          <a:prstGeom prst="rect">
            <a:avLst/>
          </a:prstGeom>
          <a:noFill/>
        </p:spPr>
        <p:txBody>
          <a:bodyPr wrap="square" rtlCol="0">
            <a:spAutoFit/>
          </a:bodyPr>
          <a:p>
            <a:pPr algn="ctr">
              <a:lnSpc>
                <a:spcPct val="150000"/>
              </a:lnSpc>
            </a:pPr>
            <a:r>
              <a:rPr lang="zh-CN" altLang="en-US" b="1">
                <a:solidFill>
                  <a:schemeClr val="tx2"/>
                </a:solidFill>
              </a:rPr>
              <a:t>答辩人、组长</a:t>
            </a:r>
            <a:r>
              <a:rPr lang="zh-CN" altLang="en-US" b="1">
                <a:solidFill>
                  <a:schemeClr val="accent1"/>
                </a:solidFill>
              </a:rPr>
              <a:t>：边一宸</a:t>
            </a:r>
            <a:endParaRPr lang="zh-CN" altLang="en-US" b="1">
              <a:solidFill>
                <a:schemeClr val="accent1"/>
              </a:solidFill>
            </a:endParaRPr>
          </a:p>
          <a:p>
            <a:pPr algn="ctr">
              <a:lnSpc>
                <a:spcPct val="150000"/>
              </a:lnSpc>
            </a:pPr>
            <a:r>
              <a:rPr lang="zh-CN" altLang="en-US" b="1">
                <a:solidFill>
                  <a:schemeClr val="tx2"/>
                </a:solidFill>
              </a:rPr>
              <a:t>组员</a:t>
            </a:r>
            <a:r>
              <a:rPr lang="zh-CN" altLang="en-US" b="1">
                <a:solidFill>
                  <a:schemeClr val="accent1"/>
                </a:solidFill>
              </a:rPr>
              <a:t>：王士举、潘卓然、王晨昊、范吴运维、范昌源、柳浩东</a:t>
            </a:r>
            <a:endParaRPr lang="zh-CN" altLang="en-US" b="1">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73000"/>
          </a:blip>
          <a:srcRect/>
          <a:stretch>
            <a:fillRect/>
          </a:stretch>
        </a:blipFill>
        <a:effectLst/>
      </p:bgPr>
    </p:bg>
    <p:spTree>
      <p:nvGrpSpPr>
        <p:cNvPr id="1" name=""/>
        <p:cNvGrpSpPr/>
        <p:nvPr/>
      </p:nvGrpSpPr>
      <p:grpSpPr/>
      <p:sp>
        <p:nvSpPr>
          <p:cNvPr id="16" name="矩形 19"/>
          <p:cNvSpPr/>
          <p:nvPr/>
        </p:nvSpPr>
        <p:spPr>
          <a:xfrm>
            <a:off x="-3810" y="6575425"/>
            <a:ext cx="9785985"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solidFill>
            <a:schemeClr val="accent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 name="文本框 1"/>
          <p:cNvSpPr txBox="1"/>
          <p:nvPr/>
        </p:nvSpPr>
        <p:spPr>
          <a:xfrm>
            <a:off x="9782175" y="6575425"/>
            <a:ext cx="1809750" cy="276860"/>
          </a:xfrm>
          <a:prstGeom prst="rect">
            <a:avLst/>
          </a:prstGeom>
          <a:noFill/>
        </p:spPr>
        <p:txBody>
          <a:bodyPr wrap="square" rtlCol="0">
            <a:spAutoFit/>
          </a:bodyPr>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18" name="矩形 21"/>
          <p:cNvSpPr/>
          <p:nvPr/>
        </p:nvSpPr>
        <p:spPr>
          <a:xfrm>
            <a:off x="11591925" y="6575425"/>
            <a:ext cx="600075" cy="2825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pic>
        <p:nvPicPr>
          <p:cNvPr id="29" name="图片 28" descr="bhlogo"/>
          <p:cNvPicPr>
            <a:picLocks noChangeAspect="1"/>
          </p:cNvPicPr>
          <p:nvPr>
            <p:custDataLst>
              <p:tags r:id="rId2"/>
            </p:custDataLst>
          </p:nvPr>
        </p:nvPicPr>
        <p:blipFill>
          <a:blip r:embed="rId3"/>
          <a:stretch>
            <a:fillRect/>
          </a:stretch>
        </p:blipFill>
        <p:spPr>
          <a:xfrm>
            <a:off x="9157335" y="125095"/>
            <a:ext cx="2902585" cy="558165"/>
          </a:xfrm>
          <a:prstGeom prst="rect">
            <a:avLst/>
          </a:prstGeom>
        </p:spPr>
      </p:pic>
      <p:grpSp>
        <p:nvGrpSpPr>
          <p:cNvPr id="6" name="组合 5"/>
          <p:cNvGrpSpPr/>
          <p:nvPr/>
        </p:nvGrpSpPr>
        <p:grpSpPr>
          <a:xfrm>
            <a:off x="455930" y="365125"/>
            <a:ext cx="538480" cy="541020"/>
            <a:chOff x="4436343" y="1649887"/>
            <a:chExt cx="720670" cy="608017"/>
          </a:xfrm>
        </p:grpSpPr>
        <p:sp>
          <p:nvSpPr>
            <p:cNvPr id="4" name="圆角矩形 3"/>
            <p:cNvSpPr/>
            <p:nvPr>
              <p:custDataLst>
                <p:tags r:id="rId4"/>
              </p:custDataLst>
            </p:nvPr>
          </p:nvSpPr>
          <p:spPr>
            <a:xfrm>
              <a:off x="4460139" y="1649887"/>
              <a:ext cx="673079" cy="608017"/>
            </a:xfrm>
            <a:prstGeom prst="roundRect">
              <a:avLst>
                <a:gd name="adj" fmla="val 11351"/>
              </a:avLst>
            </a:prstGeom>
            <a:solidFill>
              <a:schemeClr val="accent1">
                <a:lumMod val="75000"/>
              </a:schemeClr>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5" name="文本框 4"/>
            <p:cNvSpPr txBox="1"/>
            <p:nvPr>
              <p:custDataLst>
                <p:tags r:id="rId5"/>
              </p:custDataLst>
            </p:nvPr>
          </p:nvSpPr>
          <p:spPr>
            <a:xfrm>
              <a:off x="4436343" y="1781883"/>
              <a:ext cx="720670" cy="378940"/>
            </a:xfrm>
            <a:prstGeom prst="rect">
              <a:avLst/>
            </a:prstGeom>
            <a:noFill/>
          </p:spPr>
          <p:txBody>
            <a:bodyPr wrap="square" rtlCol="0">
              <a:spAutoFit/>
            </a:bodyPr>
            <a:p>
              <a:pPr algn="ctr"/>
              <a:r>
                <a:rPr lang="en-US" altLang="zh-CN" sz="1600" b="1" dirty="0">
                  <a:solidFill>
                    <a:schemeClr val="bg1"/>
                  </a:solidFill>
                </a:rPr>
                <a:t>03</a:t>
              </a:r>
              <a:endParaRPr lang="en-US" altLang="zh-CN" sz="1600" b="1" dirty="0">
                <a:solidFill>
                  <a:schemeClr val="bg1"/>
                </a:solidFill>
              </a:endParaRPr>
            </a:p>
          </p:txBody>
        </p:sp>
      </p:grpSp>
      <p:sp>
        <p:nvSpPr>
          <p:cNvPr id="10" name="文本框 9"/>
          <p:cNvSpPr txBox="1"/>
          <p:nvPr>
            <p:custDataLst>
              <p:tags r:id="rId6"/>
            </p:custDataLst>
          </p:nvPr>
        </p:nvSpPr>
        <p:spPr>
          <a:xfrm>
            <a:off x="1055116" y="405093"/>
            <a:ext cx="2791715" cy="460375"/>
          </a:xfrm>
          <a:prstGeom prst="rect">
            <a:avLst/>
          </a:prstGeom>
          <a:noFill/>
        </p:spPr>
        <p:txBody>
          <a:bodyPr wrap="square" rtlCol="0">
            <a:spAutoFit/>
          </a:bodyPr>
          <a:p>
            <a:r>
              <a:rPr lang="zh-CN" altLang="en-US" sz="2400" b="1" spc="300" dirty="0">
                <a:solidFill>
                  <a:schemeClr val="tx1">
                    <a:lumMod val="75000"/>
                    <a:lumOff val="25000"/>
                  </a:schemeClr>
                </a:solidFill>
                <a:sym typeface="+mn-ea"/>
              </a:rPr>
              <a:t>进度安排</a:t>
            </a:r>
            <a:endParaRPr lang="zh-CN" altLang="en-US" sz="2400" b="1" spc="300" dirty="0">
              <a:solidFill>
                <a:schemeClr val="tx1">
                  <a:lumMod val="75000"/>
                  <a:lumOff val="25000"/>
                </a:schemeClr>
              </a:solidFill>
              <a:sym typeface="+mn-ea"/>
            </a:endParaRPr>
          </a:p>
        </p:txBody>
      </p:sp>
      <p:sp>
        <p:nvSpPr>
          <p:cNvPr id="3" name="文本框 2"/>
          <p:cNvSpPr txBox="1"/>
          <p:nvPr/>
        </p:nvSpPr>
        <p:spPr>
          <a:xfrm>
            <a:off x="541655" y="1042670"/>
            <a:ext cx="9922510" cy="1660525"/>
          </a:xfrm>
          <a:prstGeom prst="rect">
            <a:avLst/>
          </a:prstGeom>
          <a:noFill/>
        </p:spPr>
        <p:txBody>
          <a:bodyPr wrap="square" rtlCol="0">
            <a:spAutoFit/>
          </a:bodyPr>
          <a:p>
            <a:pPr>
              <a:lnSpc>
                <a:spcPct val="170000"/>
              </a:lnSpc>
            </a:pPr>
            <a:r>
              <a:rPr lang="zh-CN" altLang="en-US" sz="2000" b="1">
                <a:solidFill>
                  <a:srgbClr val="C00000"/>
                </a:solidFill>
              </a:rPr>
              <a:t>当前进度：</a:t>
            </a:r>
            <a:endParaRPr lang="zh-CN" altLang="en-US" sz="2000" b="1">
              <a:solidFill>
                <a:srgbClr val="C00000"/>
              </a:solidFill>
            </a:endParaRPr>
          </a:p>
          <a:p>
            <a:pPr>
              <a:lnSpc>
                <a:spcPct val="170000"/>
              </a:lnSpc>
            </a:pPr>
            <a:r>
              <a:rPr lang="zh-CN" altLang="en-US" sz="2000" b="1">
                <a:solidFill>
                  <a:schemeClr val="accent1"/>
                </a:solidFill>
              </a:rPr>
              <a:t>（</a:t>
            </a:r>
            <a:r>
              <a:rPr lang="en-US" altLang="zh-CN" sz="2000" b="1">
                <a:solidFill>
                  <a:schemeClr val="accent1"/>
                </a:solidFill>
              </a:rPr>
              <a:t>1</a:t>
            </a:r>
            <a:r>
              <a:rPr lang="zh-CN" altLang="en-US" sz="2000" b="1">
                <a:solidFill>
                  <a:schemeClr val="accent1"/>
                </a:solidFill>
              </a:rPr>
              <a:t>）阅读学长提供的论文、算法</a:t>
            </a:r>
            <a:r>
              <a:rPr lang="zh-CN" altLang="en-US" sz="2000" b="1">
                <a:solidFill>
                  <a:schemeClr val="accent1"/>
                </a:solidFill>
              </a:rPr>
              <a:t>代码，学习稀疏化算法；</a:t>
            </a:r>
            <a:endParaRPr lang="zh-CN" altLang="en-US" sz="2000" b="1">
              <a:solidFill>
                <a:schemeClr val="accent1"/>
              </a:solidFill>
            </a:endParaRPr>
          </a:p>
          <a:p>
            <a:pPr>
              <a:lnSpc>
                <a:spcPct val="170000"/>
              </a:lnSpc>
            </a:pPr>
            <a:r>
              <a:rPr lang="zh-CN" altLang="en-US" sz="2000" b="1">
                <a:solidFill>
                  <a:schemeClr val="accent1"/>
                </a:solidFill>
              </a:rPr>
              <a:t>（</a:t>
            </a:r>
            <a:r>
              <a:rPr lang="en-US" altLang="zh-CN" sz="2000" b="1">
                <a:solidFill>
                  <a:schemeClr val="accent1"/>
                </a:solidFill>
              </a:rPr>
              <a:t>2</a:t>
            </a:r>
            <a:r>
              <a:rPr lang="zh-CN" altLang="en-US" sz="2000" b="1">
                <a:solidFill>
                  <a:schemeClr val="accent1"/>
                </a:solidFill>
              </a:rPr>
              <a:t>）阅读平台前后端代码，便于后续迭代开发；</a:t>
            </a:r>
            <a:endParaRPr lang="zh-CN" altLang="en-US" sz="2000" b="1">
              <a:solidFill>
                <a:schemeClr val="accent1"/>
              </a:solidFill>
            </a:endParaRPr>
          </a:p>
        </p:txBody>
      </p:sp>
      <p:pic>
        <p:nvPicPr>
          <p:cNvPr id="7" name="图片 6"/>
          <p:cNvPicPr>
            <a:picLocks noChangeAspect="1"/>
          </p:cNvPicPr>
          <p:nvPr/>
        </p:nvPicPr>
        <p:blipFill>
          <a:blip r:embed="rId7"/>
          <a:stretch>
            <a:fillRect/>
          </a:stretch>
        </p:blipFill>
        <p:spPr>
          <a:xfrm>
            <a:off x="7397115" y="1111885"/>
            <a:ext cx="4662805" cy="5332095"/>
          </a:xfrm>
          <a:prstGeom prst="rect">
            <a:avLst/>
          </a:prstGeom>
        </p:spPr>
      </p:pic>
      <p:pic>
        <p:nvPicPr>
          <p:cNvPr id="8" name="图片 7"/>
          <p:cNvPicPr>
            <a:picLocks noChangeAspect="1"/>
          </p:cNvPicPr>
          <p:nvPr/>
        </p:nvPicPr>
        <p:blipFill>
          <a:blip r:embed="rId8"/>
          <a:stretch>
            <a:fillRect/>
          </a:stretch>
        </p:blipFill>
        <p:spPr>
          <a:xfrm>
            <a:off x="267970" y="2880995"/>
            <a:ext cx="6903085" cy="3562985"/>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73000"/>
          </a:blip>
          <a:srcRect/>
          <a:stretch>
            <a:fillRect/>
          </a:stretch>
        </a:blipFill>
        <a:effectLst/>
      </p:bgPr>
    </p:bg>
    <p:spTree>
      <p:nvGrpSpPr>
        <p:cNvPr id="1" name=""/>
        <p:cNvGrpSpPr/>
        <p:nvPr/>
      </p:nvGrpSpPr>
      <p:grpSpPr/>
      <p:sp>
        <p:nvSpPr>
          <p:cNvPr id="16" name="矩形 19"/>
          <p:cNvSpPr/>
          <p:nvPr/>
        </p:nvSpPr>
        <p:spPr>
          <a:xfrm>
            <a:off x="-3810" y="6575425"/>
            <a:ext cx="9785985"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solidFill>
            <a:schemeClr val="accent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 name="文本框 1"/>
          <p:cNvSpPr txBox="1"/>
          <p:nvPr/>
        </p:nvSpPr>
        <p:spPr>
          <a:xfrm>
            <a:off x="9782175" y="6575425"/>
            <a:ext cx="1809750" cy="276860"/>
          </a:xfrm>
          <a:prstGeom prst="rect">
            <a:avLst/>
          </a:prstGeom>
          <a:noFill/>
        </p:spPr>
        <p:txBody>
          <a:bodyPr wrap="square" rtlCol="0">
            <a:spAutoFit/>
          </a:bodyPr>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18" name="矩形 21"/>
          <p:cNvSpPr/>
          <p:nvPr/>
        </p:nvSpPr>
        <p:spPr>
          <a:xfrm>
            <a:off x="11591925" y="6575425"/>
            <a:ext cx="600075" cy="2825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pic>
        <p:nvPicPr>
          <p:cNvPr id="29" name="图片 28" descr="bhlogo"/>
          <p:cNvPicPr>
            <a:picLocks noChangeAspect="1"/>
          </p:cNvPicPr>
          <p:nvPr>
            <p:custDataLst>
              <p:tags r:id="rId2"/>
            </p:custDataLst>
          </p:nvPr>
        </p:nvPicPr>
        <p:blipFill>
          <a:blip r:embed="rId3"/>
          <a:stretch>
            <a:fillRect/>
          </a:stretch>
        </p:blipFill>
        <p:spPr>
          <a:xfrm>
            <a:off x="9157335" y="125095"/>
            <a:ext cx="2902585" cy="558165"/>
          </a:xfrm>
          <a:prstGeom prst="rect">
            <a:avLst/>
          </a:prstGeom>
        </p:spPr>
      </p:pic>
      <p:grpSp>
        <p:nvGrpSpPr>
          <p:cNvPr id="6" name="组合 5"/>
          <p:cNvGrpSpPr/>
          <p:nvPr/>
        </p:nvGrpSpPr>
        <p:grpSpPr>
          <a:xfrm>
            <a:off x="455930" y="365125"/>
            <a:ext cx="538480" cy="541020"/>
            <a:chOff x="4436343" y="1649887"/>
            <a:chExt cx="720670" cy="608017"/>
          </a:xfrm>
        </p:grpSpPr>
        <p:sp>
          <p:nvSpPr>
            <p:cNvPr id="4" name="圆角矩形 3"/>
            <p:cNvSpPr/>
            <p:nvPr>
              <p:custDataLst>
                <p:tags r:id="rId4"/>
              </p:custDataLst>
            </p:nvPr>
          </p:nvSpPr>
          <p:spPr>
            <a:xfrm>
              <a:off x="4460139" y="1649887"/>
              <a:ext cx="673079" cy="608017"/>
            </a:xfrm>
            <a:prstGeom prst="roundRect">
              <a:avLst>
                <a:gd name="adj" fmla="val 11351"/>
              </a:avLst>
            </a:prstGeom>
            <a:solidFill>
              <a:schemeClr val="accent1">
                <a:lumMod val="75000"/>
              </a:schemeClr>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5" name="文本框 4"/>
            <p:cNvSpPr txBox="1"/>
            <p:nvPr>
              <p:custDataLst>
                <p:tags r:id="rId5"/>
              </p:custDataLst>
            </p:nvPr>
          </p:nvSpPr>
          <p:spPr>
            <a:xfrm>
              <a:off x="4436343" y="1781883"/>
              <a:ext cx="720670" cy="378940"/>
            </a:xfrm>
            <a:prstGeom prst="rect">
              <a:avLst/>
            </a:prstGeom>
            <a:noFill/>
          </p:spPr>
          <p:txBody>
            <a:bodyPr wrap="square" rtlCol="0">
              <a:spAutoFit/>
            </a:bodyPr>
            <a:p>
              <a:pPr algn="ctr"/>
              <a:r>
                <a:rPr lang="en-US" altLang="zh-CN" sz="1600" b="1" dirty="0">
                  <a:solidFill>
                    <a:schemeClr val="bg1"/>
                  </a:solidFill>
                </a:rPr>
                <a:t>03</a:t>
              </a:r>
              <a:endParaRPr lang="en-US" altLang="zh-CN" sz="1600" b="1" dirty="0">
                <a:solidFill>
                  <a:schemeClr val="bg1"/>
                </a:solidFill>
              </a:endParaRPr>
            </a:p>
          </p:txBody>
        </p:sp>
      </p:grpSp>
      <p:sp>
        <p:nvSpPr>
          <p:cNvPr id="10" name="文本框 9"/>
          <p:cNvSpPr txBox="1"/>
          <p:nvPr>
            <p:custDataLst>
              <p:tags r:id="rId6"/>
            </p:custDataLst>
          </p:nvPr>
        </p:nvSpPr>
        <p:spPr>
          <a:xfrm>
            <a:off x="1055116" y="405093"/>
            <a:ext cx="2791715" cy="460375"/>
          </a:xfrm>
          <a:prstGeom prst="rect">
            <a:avLst/>
          </a:prstGeom>
          <a:noFill/>
        </p:spPr>
        <p:txBody>
          <a:bodyPr wrap="square" rtlCol="0">
            <a:spAutoFit/>
          </a:bodyPr>
          <a:p>
            <a:r>
              <a:rPr lang="zh-CN" altLang="en-US" sz="2400" b="1" spc="300" dirty="0">
                <a:solidFill>
                  <a:schemeClr val="tx1">
                    <a:lumMod val="75000"/>
                    <a:lumOff val="25000"/>
                  </a:schemeClr>
                </a:solidFill>
                <a:sym typeface="+mn-ea"/>
              </a:rPr>
              <a:t>进度安排</a:t>
            </a:r>
            <a:endParaRPr lang="zh-CN" altLang="en-US" sz="2400" b="1" spc="300" dirty="0">
              <a:solidFill>
                <a:schemeClr val="tx1">
                  <a:lumMod val="75000"/>
                  <a:lumOff val="25000"/>
                </a:schemeClr>
              </a:solidFill>
              <a:sym typeface="+mn-ea"/>
            </a:endParaRPr>
          </a:p>
        </p:txBody>
      </p:sp>
      <p:sp>
        <p:nvSpPr>
          <p:cNvPr id="3" name="文本框 2"/>
          <p:cNvSpPr txBox="1"/>
          <p:nvPr/>
        </p:nvSpPr>
        <p:spPr>
          <a:xfrm>
            <a:off x="778510" y="864235"/>
            <a:ext cx="1478915" cy="645160"/>
          </a:xfrm>
          <a:prstGeom prst="rect">
            <a:avLst/>
          </a:prstGeom>
          <a:noFill/>
        </p:spPr>
        <p:txBody>
          <a:bodyPr wrap="square" rtlCol="0">
            <a:spAutoFit/>
          </a:bodyPr>
          <a:p>
            <a:pPr>
              <a:lnSpc>
                <a:spcPct val="150000"/>
              </a:lnSpc>
            </a:pPr>
            <a:r>
              <a:rPr lang="zh-CN" altLang="en-US" sz="2400" b="1">
                <a:solidFill>
                  <a:srgbClr val="C00000"/>
                </a:solidFill>
              </a:rPr>
              <a:t>后续安排</a:t>
            </a:r>
            <a:endParaRPr lang="zh-CN" altLang="en-US" sz="2400" b="1">
              <a:solidFill>
                <a:srgbClr val="C00000"/>
              </a:solidFill>
            </a:endParaRPr>
          </a:p>
        </p:txBody>
      </p:sp>
      <p:sp>
        <p:nvSpPr>
          <p:cNvPr id="8" name="文本框 7"/>
          <p:cNvSpPr txBox="1"/>
          <p:nvPr/>
        </p:nvSpPr>
        <p:spPr>
          <a:xfrm>
            <a:off x="891540" y="1409065"/>
            <a:ext cx="10072370" cy="970915"/>
          </a:xfrm>
          <a:prstGeom prst="rect">
            <a:avLst/>
          </a:prstGeom>
          <a:noFill/>
        </p:spPr>
        <p:txBody>
          <a:bodyPr wrap="square" rtlCol="0">
            <a:spAutoFit/>
          </a:bodyPr>
          <a:p>
            <a:pPr>
              <a:lnSpc>
                <a:spcPct val="130000"/>
              </a:lnSpc>
            </a:pPr>
            <a:r>
              <a:rPr lang="en-US" altLang="zh-CN" sz="2000" b="1">
                <a:solidFill>
                  <a:schemeClr val="accent1"/>
                </a:solidFill>
              </a:rPr>
              <a:t>1. </a:t>
            </a:r>
            <a:r>
              <a:rPr lang="zh-CN" altLang="en-US" sz="2000" b="1">
                <a:solidFill>
                  <a:schemeClr val="accent1"/>
                </a:solidFill>
              </a:rPr>
              <a:t>人员分工：</a:t>
            </a:r>
            <a:endParaRPr lang="zh-CN" altLang="en-US" sz="2000" b="1">
              <a:solidFill>
                <a:schemeClr val="accent1"/>
              </a:solidFill>
            </a:endParaRPr>
          </a:p>
          <a:p>
            <a:pPr indent="457200">
              <a:lnSpc>
                <a:spcPct val="130000"/>
              </a:lnSpc>
            </a:pPr>
            <a:r>
              <a:rPr lang="zh-CN" altLang="en-US" sz="2000" b="1">
                <a:solidFill>
                  <a:schemeClr val="accent1"/>
                </a:solidFill>
              </a:rPr>
              <a:t>团队成员分别负责不同算法的学习</a:t>
            </a:r>
            <a:r>
              <a:rPr lang="en-US" altLang="zh-CN" sz="2000" b="1">
                <a:solidFill>
                  <a:schemeClr val="accent1"/>
                </a:solidFill>
              </a:rPr>
              <a:t>+</a:t>
            </a:r>
            <a:r>
              <a:rPr lang="zh-CN" altLang="en-US" sz="2000" b="1">
                <a:solidFill>
                  <a:schemeClr val="accent1"/>
                </a:solidFill>
              </a:rPr>
              <a:t>部署</a:t>
            </a:r>
            <a:r>
              <a:rPr lang="en-US" altLang="zh-CN" sz="2000" b="1">
                <a:solidFill>
                  <a:schemeClr val="accent1"/>
                </a:solidFill>
              </a:rPr>
              <a:t>  </a:t>
            </a:r>
            <a:r>
              <a:rPr lang="en-US" altLang="zh-CN" sz="2400" b="1">
                <a:solidFill>
                  <a:schemeClr val="accent1"/>
                </a:solidFill>
              </a:rPr>
              <a:t>or</a:t>
            </a:r>
            <a:r>
              <a:rPr lang="en-US" altLang="zh-CN" sz="2000" b="1">
                <a:solidFill>
                  <a:schemeClr val="accent1"/>
                </a:solidFill>
              </a:rPr>
              <a:t>  </a:t>
            </a:r>
            <a:r>
              <a:rPr lang="zh-CN" altLang="en-US" sz="2000" b="1">
                <a:solidFill>
                  <a:schemeClr val="accent1"/>
                </a:solidFill>
              </a:rPr>
              <a:t>团队成员以算法学习、网站开发分工</a:t>
            </a:r>
            <a:endParaRPr lang="zh-CN" altLang="en-US" sz="2000" b="1">
              <a:solidFill>
                <a:schemeClr val="accent1"/>
              </a:solidFill>
            </a:endParaRPr>
          </a:p>
        </p:txBody>
      </p:sp>
      <p:sp>
        <p:nvSpPr>
          <p:cNvPr id="11" name="文本框 10"/>
          <p:cNvSpPr txBox="1"/>
          <p:nvPr/>
        </p:nvSpPr>
        <p:spPr>
          <a:xfrm>
            <a:off x="891540" y="2470785"/>
            <a:ext cx="4064000" cy="398780"/>
          </a:xfrm>
          <a:prstGeom prst="rect">
            <a:avLst/>
          </a:prstGeom>
          <a:noFill/>
        </p:spPr>
        <p:txBody>
          <a:bodyPr wrap="square" rtlCol="0">
            <a:spAutoFit/>
          </a:bodyPr>
          <a:p>
            <a:r>
              <a:rPr lang="zh-CN" altLang="en-US" sz="2000" b="1">
                <a:solidFill>
                  <a:schemeClr val="accent1"/>
                </a:solidFill>
              </a:rPr>
              <a:t>2. 时间安排：</a:t>
            </a:r>
            <a:endParaRPr lang="zh-CN" altLang="en-US" sz="2000" b="1">
              <a:solidFill>
                <a:schemeClr val="accent1"/>
              </a:solidFill>
            </a:endParaRPr>
          </a:p>
        </p:txBody>
      </p:sp>
      <p:sp>
        <p:nvSpPr>
          <p:cNvPr id="12" name="文本框 11"/>
          <p:cNvSpPr txBox="1"/>
          <p:nvPr/>
        </p:nvSpPr>
        <p:spPr>
          <a:xfrm>
            <a:off x="1369695" y="2951480"/>
            <a:ext cx="9594215" cy="398780"/>
          </a:xfrm>
          <a:prstGeom prst="rect">
            <a:avLst/>
          </a:prstGeom>
          <a:noFill/>
        </p:spPr>
        <p:txBody>
          <a:bodyPr wrap="square" rtlCol="0">
            <a:spAutoFit/>
          </a:bodyPr>
          <a:p>
            <a:r>
              <a:rPr lang="zh-CN" altLang="en-US" sz="2000" b="1">
                <a:solidFill>
                  <a:srgbClr val="C00000"/>
                </a:solidFill>
              </a:rPr>
              <a:t>11月-12月：学习阶段。</a:t>
            </a:r>
            <a:r>
              <a:rPr lang="zh-CN" altLang="en-US" sz="2000" b="1">
                <a:solidFill>
                  <a:schemeClr val="accent1"/>
                </a:solidFill>
              </a:rPr>
              <a:t>掌握网站开发基本知识，学习稀疏化算法基本知识。</a:t>
            </a:r>
            <a:endParaRPr lang="zh-CN" altLang="en-US" sz="2000" b="1">
              <a:solidFill>
                <a:schemeClr val="accent1"/>
              </a:solidFill>
            </a:endParaRPr>
          </a:p>
        </p:txBody>
      </p:sp>
      <p:sp>
        <p:nvSpPr>
          <p:cNvPr id="13" name="文本框 12"/>
          <p:cNvSpPr txBox="1"/>
          <p:nvPr>
            <p:custDataLst>
              <p:tags r:id="rId7"/>
            </p:custDataLst>
          </p:nvPr>
        </p:nvSpPr>
        <p:spPr>
          <a:xfrm>
            <a:off x="1369695" y="3350260"/>
            <a:ext cx="8992870" cy="398780"/>
          </a:xfrm>
          <a:prstGeom prst="rect">
            <a:avLst/>
          </a:prstGeom>
          <a:noFill/>
        </p:spPr>
        <p:txBody>
          <a:bodyPr wrap="square" rtlCol="0">
            <a:spAutoFit/>
          </a:bodyPr>
          <a:p>
            <a:r>
              <a:rPr lang="zh-CN" altLang="en-US" sz="2000" b="1">
                <a:solidFill>
                  <a:srgbClr val="C00000"/>
                </a:solidFill>
              </a:rPr>
              <a:t>寒假期间：主要开发阶段。</a:t>
            </a:r>
            <a:r>
              <a:rPr lang="zh-CN" altLang="en-US" sz="2000" b="1">
                <a:solidFill>
                  <a:schemeClr val="accent1"/>
                </a:solidFill>
              </a:rPr>
              <a:t>成员按照分工完成网站的</a:t>
            </a:r>
            <a:r>
              <a:rPr lang="zh-CN" altLang="en-US" sz="2000" b="1">
                <a:solidFill>
                  <a:schemeClr val="accent1"/>
                </a:solidFill>
              </a:rPr>
              <a:t>开发。</a:t>
            </a:r>
            <a:endParaRPr lang="zh-CN" altLang="en-US" sz="2000" b="1">
              <a:solidFill>
                <a:schemeClr val="accent1"/>
              </a:solidFill>
            </a:endParaRPr>
          </a:p>
        </p:txBody>
      </p:sp>
      <p:sp>
        <p:nvSpPr>
          <p:cNvPr id="15" name="文本框 14"/>
          <p:cNvSpPr txBox="1"/>
          <p:nvPr/>
        </p:nvSpPr>
        <p:spPr>
          <a:xfrm>
            <a:off x="1369695" y="3750945"/>
            <a:ext cx="8120380" cy="368300"/>
          </a:xfrm>
          <a:prstGeom prst="rect">
            <a:avLst/>
          </a:prstGeom>
          <a:noFill/>
        </p:spPr>
        <p:txBody>
          <a:bodyPr wrap="square" rtlCol="0">
            <a:spAutoFit/>
          </a:bodyPr>
          <a:p>
            <a:r>
              <a:rPr lang="zh-CN" altLang="en-US" i="1">
                <a:solidFill>
                  <a:schemeClr val="tx1">
                    <a:lumMod val="50000"/>
                    <a:lumOff val="50000"/>
                  </a:schemeClr>
                </a:solidFill>
              </a:rPr>
              <a:t>预计在寒假结束后能实现若干算法的部署，用户能通过</a:t>
            </a:r>
            <a:r>
              <a:rPr lang="en-US" altLang="zh-CN" i="1">
                <a:solidFill>
                  <a:schemeClr val="tx1">
                    <a:lumMod val="50000"/>
                    <a:lumOff val="50000"/>
                  </a:schemeClr>
                </a:solidFill>
              </a:rPr>
              <a:t>AutoBit</a:t>
            </a:r>
            <a:r>
              <a:rPr lang="zh-CN" altLang="en-US" i="1">
                <a:solidFill>
                  <a:schemeClr val="tx1">
                    <a:lumMod val="50000"/>
                    <a:lumOff val="50000"/>
                  </a:schemeClr>
                </a:solidFill>
              </a:rPr>
              <a:t>平台正常运行</a:t>
            </a:r>
            <a:endParaRPr lang="zh-CN" altLang="en-US" i="1">
              <a:solidFill>
                <a:schemeClr val="tx1">
                  <a:lumMod val="50000"/>
                  <a:lumOff val="50000"/>
                </a:schemeClr>
              </a:solidFill>
            </a:endParaRPr>
          </a:p>
        </p:txBody>
      </p:sp>
      <p:sp>
        <p:nvSpPr>
          <p:cNvPr id="17" name="文本框 16"/>
          <p:cNvSpPr txBox="1"/>
          <p:nvPr>
            <p:custDataLst>
              <p:tags r:id="rId8"/>
            </p:custDataLst>
          </p:nvPr>
        </p:nvSpPr>
        <p:spPr>
          <a:xfrm>
            <a:off x="1369695" y="4119245"/>
            <a:ext cx="9594215" cy="829945"/>
          </a:xfrm>
          <a:prstGeom prst="rect">
            <a:avLst/>
          </a:prstGeom>
          <a:noFill/>
        </p:spPr>
        <p:txBody>
          <a:bodyPr wrap="square" rtlCol="0">
            <a:spAutoFit/>
          </a:bodyPr>
          <a:p>
            <a:pPr>
              <a:lnSpc>
                <a:spcPct val="120000"/>
              </a:lnSpc>
            </a:pPr>
            <a:r>
              <a:rPr lang="en-US" altLang="zh-CN" sz="2000" b="1">
                <a:solidFill>
                  <a:srgbClr val="C00000"/>
                </a:solidFill>
              </a:rPr>
              <a:t>2024</a:t>
            </a:r>
            <a:r>
              <a:rPr lang="zh-CN" altLang="en-US" sz="2000" b="1">
                <a:solidFill>
                  <a:srgbClr val="C00000"/>
                </a:solidFill>
              </a:rPr>
              <a:t>春季学期：后续拓展阶段。</a:t>
            </a:r>
            <a:r>
              <a:rPr lang="zh-CN" altLang="en-US" sz="2000" b="1">
                <a:solidFill>
                  <a:schemeClr val="accent1"/>
                </a:solidFill>
              </a:rPr>
              <a:t>完成未实现的算法，并根据工作情况决定是否进行平台进一步的</a:t>
            </a:r>
            <a:r>
              <a:rPr lang="zh-CN" altLang="en-US" sz="2000" b="1">
                <a:solidFill>
                  <a:schemeClr val="accent1"/>
                </a:solidFill>
              </a:rPr>
              <a:t>拓展。</a:t>
            </a:r>
            <a:endParaRPr lang="zh-CN" altLang="en-US" sz="2000" b="1">
              <a:solidFill>
                <a:schemeClr val="accent1"/>
              </a:solidFill>
            </a:endParaRPr>
          </a:p>
        </p:txBody>
      </p:sp>
      <p:sp>
        <p:nvSpPr>
          <p:cNvPr id="7" name="文本框 6"/>
          <p:cNvSpPr txBox="1"/>
          <p:nvPr/>
        </p:nvSpPr>
        <p:spPr>
          <a:xfrm>
            <a:off x="891540" y="5000625"/>
            <a:ext cx="10369550" cy="1291590"/>
          </a:xfrm>
          <a:prstGeom prst="rect">
            <a:avLst/>
          </a:prstGeom>
          <a:noFill/>
        </p:spPr>
        <p:txBody>
          <a:bodyPr wrap="square" rtlCol="0">
            <a:spAutoFit/>
          </a:bodyPr>
          <a:p>
            <a:pPr>
              <a:lnSpc>
                <a:spcPct val="130000"/>
              </a:lnSpc>
            </a:pPr>
            <a:r>
              <a:rPr lang="zh-CN" altLang="en-US" sz="2000" b="1">
                <a:solidFill>
                  <a:schemeClr val="accent1"/>
                </a:solidFill>
              </a:rPr>
              <a:t>3</a:t>
            </a:r>
            <a:r>
              <a:rPr lang="en-US" altLang="zh-CN" sz="2000" b="1">
                <a:solidFill>
                  <a:schemeClr val="accent1"/>
                </a:solidFill>
              </a:rPr>
              <a:t>. </a:t>
            </a:r>
            <a:r>
              <a:rPr lang="zh-CN" altLang="en-US" sz="2000" b="1">
                <a:solidFill>
                  <a:schemeClr val="accent1"/>
                </a:solidFill>
              </a:rPr>
              <a:t>重点问题：</a:t>
            </a:r>
            <a:endParaRPr lang="zh-CN" altLang="en-US" sz="2000" b="1">
              <a:solidFill>
                <a:schemeClr val="accent1"/>
              </a:solidFill>
            </a:endParaRPr>
          </a:p>
          <a:p>
            <a:pPr indent="457200">
              <a:lnSpc>
                <a:spcPct val="130000"/>
              </a:lnSpc>
            </a:pPr>
            <a:r>
              <a:rPr lang="zh-CN" altLang="en-US" sz="2000" b="1">
                <a:solidFill>
                  <a:schemeClr val="accent1"/>
                </a:solidFill>
              </a:rPr>
              <a:t>轻量化技术在智能摄像头、自动驾驶汽车等方面有着重要的应用价值，需要</a:t>
            </a:r>
            <a:r>
              <a:rPr lang="zh-CN" altLang="en-US" sz="2000" b="1">
                <a:solidFill>
                  <a:schemeClr val="accent1"/>
                </a:solidFill>
                <a:sym typeface="+mn-ea"/>
              </a:rPr>
              <a:t>在</a:t>
            </a:r>
            <a:r>
              <a:rPr lang="zh-CN" altLang="en-US" sz="2000" b="1">
                <a:solidFill>
                  <a:schemeClr val="accent1"/>
                </a:solidFill>
              </a:rPr>
              <a:t>后续开发过程中寻找到一个</a:t>
            </a:r>
            <a:r>
              <a:rPr lang="zh-CN" altLang="en-US" sz="2000" b="1">
                <a:solidFill>
                  <a:srgbClr val="FF0000"/>
                </a:solidFill>
              </a:rPr>
              <a:t>具体的场景、切实的痛点问题</a:t>
            </a:r>
            <a:r>
              <a:rPr lang="zh-CN" altLang="en-US" sz="2000" b="1">
                <a:solidFill>
                  <a:schemeClr val="accent1"/>
                </a:solidFill>
              </a:rPr>
              <a:t>来进行针对性的解决，提高项目的应用性。</a:t>
            </a:r>
            <a:endParaRPr lang="zh-CN" altLang="en-US" sz="2000" b="1">
              <a:solidFill>
                <a:schemeClr val="accen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65000"/>
          </a:blip>
          <a:srcRect/>
          <a:stretch>
            <a:fillRect/>
          </a:stretch>
        </a:blipFill>
        <a:effectLst/>
      </p:bgPr>
    </p:bg>
    <p:spTree>
      <p:nvGrpSpPr>
        <p:cNvPr id="1" name=""/>
        <p:cNvGrpSpPr/>
        <p:nvPr/>
      </p:nvGrpSpPr>
      <p:grpSpPr/>
      <p:sp>
        <p:nvSpPr>
          <p:cNvPr id="3" name="等腰三角形 2"/>
          <p:cNvSpPr/>
          <p:nvPr/>
        </p:nvSpPr>
        <p:spPr>
          <a:xfrm rot="5400000">
            <a:off x="-2093595" y="1529080"/>
            <a:ext cx="7478395" cy="3799205"/>
          </a:xfrm>
          <a:prstGeom prst="triangle">
            <a:avLst>
              <a:gd name="adj" fmla="val 50012"/>
            </a:avLst>
          </a:prstGeom>
          <a:solidFill>
            <a:srgbClr val="004576">
              <a:alpha val="88000"/>
            </a:srgb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accent2">
                  <a:lumMod val="75000"/>
                </a:schemeClr>
              </a:solidFill>
              <a:latin typeface="字魂59号-创粗黑" panose="00000500000000000000" pitchFamily="2" charset="-122"/>
              <a:ea typeface="字魂59号-创粗黑" panose="00000500000000000000" pitchFamily="2" charset="-122"/>
            </a:endParaRPr>
          </a:p>
        </p:txBody>
      </p:sp>
      <p:grpSp>
        <p:nvGrpSpPr>
          <p:cNvPr id="7" name="组合 6"/>
          <p:cNvGrpSpPr/>
          <p:nvPr/>
        </p:nvGrpSpPr>
        <p:grpSpPr>
          <a:xfrm>
            <a:off x="-2262505" y="3422015"/>
            <a:ext cx="5807710" cy="3582670"/>
            <a:chOff x="5971912" y="4257849"/>
            <a:chExt cx="5576559" cy="3083979"/>
          </a:xfrm>
        </p:grpSpPr>
        <p:sp>
          <p:nvSpPr>
            <p:cNvPr id="8" name="平行四边形 7"/>
            <p:cNvSpPr/>
            <p:nvPr/>
          </p:nvSpPr>
          <p:spPr>
            <a:xfrm>
              <a:off x="5971912" y="4263065"/>
              <a:ext cx="3467100" cy="3078763"/>
            </a:xfrm>
            <a:prstGeom prst="parallelogram">
              <a:avLst>
                <a:gd name="adj" fmla="val 99409"/>
              </a:avLst>
            </a:prstGeom>
            <a:solidFill>
              <a:srgbClr val="04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字魂59号-创粗黑" panose="00000500000000000000" pitchFamily="2" charset="-122"/>
                <a:ea typeface="字魂59号-创粗黑" panose="00000500000000000000" pitchFamily="2" charset="-122"/>
              </a:endParaRPr>
            </a:p>
          </p:txBody>
        </p:sp>
        <p:sp>
          <p:nvSpPr>
            <p:cNvPr id="9" name="平行四边形 8"/>
            <p:cNvSpPr/>
            <p:nvPr/>
          </p:nvSpPr>
          <p:spPr>
            <a:xfrm>
              <a:off x="6339175" y="4263065"/>
              <a:ext cx="3467100" cy="3078763"/>
            </a:xfrm>
            <a:prstGeom prst="parallelogram">
              <a:avLst>
                <a:gd name="adj" fmla="val 99409"/>
              </a:avLst>
            </a:prstGeom>
            <a:solidFill>
              <a:srgbClr val="317C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字魂59号-创粗黑" panose="00000500000000000000" pitchFamily="2" charset="-122"/>
                <a:ea typeface="字魂59号-创粗黑" panose="00000500000000000000" pitchFamily="2" charset="-122"/>
              </a:endParaRPr>
            </a:p>
          </p:txBody>
        </p:sp>
        <p:sp>
          <p:nvSpPr>
            <p:cNvPr id="13" name="平行四边形 12"/>
            <p:cNvSpPr/>
            <p:nvPr/>
          </p:nvSpPr>
          <p:spPr>
            <a:xfrm>
              <a:off x="6739529" y="4260457"/>
              <a:ext cx="3467100" cy="3078763"/>
            </a:xfrm>
            <a:prstGeom prst="parallelogram">
              <a:avLst>
                <a:gd name="adj" fmla="val 99409"/>
              </a:avLst>
            </a:prstGeom>
            <a:solidFill>
              <a:srgbClr val="649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字魂59号-创粗黑" panose="00000500000000000000" pitchFamily="2" charset="-122"/>
                <a:ea typeface="字魂59号-创粗黑" panose="00000500000000000000" pitchFamily="2" charset="-122"/>
              </a:endParaRPr>
            </a:p>
          </p:txBody>
        </p:sp>
        <p:sp>
          <p:nvSpPr>
            <p:cNvPr id="15" name="平行四边形 14"/>
            <p:cNvSpPr/>
            <p:nvPr/>
          </p:nvSpPr>
          <p:spPr>
            <a:xfrm>
              <a:off x="7117326" y="4257849"/>
              <a:ext cx="4431145" cy="3078763"/>
            </a:xfrm>
            <a:prstGeom prst="parallelogram">
              <a:avLst>
                <a:gd name="adj" fmla="val 99409"/>
              </a:avLst>
            </a:prstGeom>
            <a:solidFill>
              <a:srgbClr val="699DBE">
                <a:alpha val="89000"/>
              </a:srgb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90" y="455486"/>
            <a:ext cx="3606349" cy="685714"/>
          </a:xfrm>
          <a:prstGeom prst="rect">
            <a:avLst/>
          </a:prstGeom>
        </p:spPr>
      </p:pic>
      <p:sp>
        <p:nvSpPr>
          <p:cNvPr id="31" name="平行四边形 30"/>
          <p:cNvSpPr/>
          <p:nvPr/>
        </p:nvSpPr>
        <p:spPr>
          <a:xfrm flipH="1">
            <a:off x="1731010" y="1800860"/>
            <a:ext cx="12494895" cy="1758315"/>
          </a:xfrm>
          <a:prstGeom prst="parallelogram">
            <a:avLst>
              <a:gd name="adj" fmla="val 94113"/>
            </a:avLst>
          </a:prstGeom>
          <a:solidFill>
            <a:srgbClr val="F5FCFF">
              <a:alpha val="87000"/>
            </a:srgbClr>
          </a:solidFill>
          <a:ln>
            <a:noFill/>
          </a:ln>
          <a:effectLst>
            <a:outerShdw blurRad="774700" sx="102000" sy="102000" algn="ctr" rotWithShape="0">
              <a:schemeClr val="bg1">
                <a:lumMod val="50000"/>
                <a:alpha val="40000"/>
              </a:schemeClr>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字魂59号-创粗黑" panose="00000500000000000000" pitchFamily="2" charset="-122"/>
              <a:ea typeface="字魂59号-创粗黑" panose="00000500000000000000" pitchFamily="2" charset="-122"/>
            </a:endParaRPr>
          </a:p>
        </p:txBody>
      </p:sp>
      <p:sp>
        <p:nvSpPr>
          <p:cNvPr id="2" name="文本框 1"/>
          <p:cNvSpPr txBox="1"/>
          <p:nvPr/>
        </p:nvSpPr>
        <p:spPr>
          <a:xfrm>
            <a:off x="4850130" y="2044065"/>
            <a:ext cx="5470525" cy="1445260"/>
          </a:xfrm>
          <a:prstGeom prst="rect">
            <a:avLst/>
          </a:prstGeom>
          <a:noFill/>
        </p:spPr>
        <p:txBody>
          <a:bodyPr wrap="none" rtlCol="0">
            <a:spAutoFit/>
          </a:bodyPr>
          <a:p>
            <a:r>
              <a:rPr lang="zh-CN" altLang="en-US" sz="8800">
                <a:solidFill>
                  <a:schemeClr val="tx1">
                    <a:lumMod val="75000"/>
                    <a:lumOff val="25000"/>
                  </a:schemeClr>
                </a:solidFill>
                <a:latin typeface="华文新魏" panose="02010800040101010101" charset="-122"/>
                <a:ea typeface="华文新魏" panose="02010800040101010101" charset="-122"/>
              </a:rPr>
              <a:t>感</a:t>
            </a:r>
            <a:r>
              <a:rPr lang="en-US" altLang="zh-CN" sz="8800">
                <a:solidFill>
                  <a:schemeClr val="tx1">
                    <a:lumMod val="75000"/>
                    <a:lumOff val="25000"/>
                  </a:schemeClr>
                </a:solidFill>
                <a:latin typeface="华文新魏" panose="02010800040101010101" charset="-122"/>
                <a:ea typeface="华文新魏" panose="02010800040101010101" charset="-122"/>
              </a:rPr>
              <a:t> </a:t>
            </a:r>
            <a:r>
              <a:rPr lang="zh-CN" altLang="en-US" sz="8800">
                <a:solidFill>
                  <a:schemeClr val="tx1">
                    <a:lumMod val="75000"/>
                    <a:lumOff val="25000"/>
                  </a:schemeClr>
                </a:solidFill>
                <a:latin typeface="华文新魏" panose="02010800040101010101" charset="-122"/>
                <a:ea typeface="华文新魏" panose="02010800040101010101" charset="-122"/>
              </a:rPr>
              <a:t>谢</a:t>
            </a:r>
            <a:r>
              <a:rPr lang="en-US" altLang="zh-CN" sz="8800">
                <a:solidFill>
                  <a:schemeClr val="tx1">
                    <a:lumMod val="75000"/>
                    <a:lumOff val="25000"/>
                  </a:schemeClr>
                </a:solidFill>
                <a:latin typeface="华文新魏" panose="02010800040101010101" charset="-122"/>
                <a:ea typeface="华文新魏" panose="02010800040101010101" charset="-122"/>
              </a:rPr>
              <a:t> </a:t>
            </a:r>
            <a:r>
              <a:rPr lang="zh-CN" altLang="en-US" sz="8800">
                <a:solidFill>
                  <a:schemeClr val="tx1">
                    <a:lumMod val="75000"/>
                    <a:lumOff val="25000"/>
                  </a:schemeClr>
                </a:solidFill>
                <a:latin typeface="华文新魏" panose="02010800040101010101" charset="-122"/>
                <a:ea typeface="华文新魏" panose="02010800040101010101" charset="-122"/>
              </a:rPr>
              <a:t>观</a:t>
            </a:r>
            <a:r>
              <a:rPr lang="en-US" altLang="zh-CN" sz="8800">
                <a:solidFill>
                  <a:schemeClr val="tx1">
                    <a:lumMod val="75000"/>
                    <a:lumOff val="25000"/>
                  </a:schemeClr>
                </a:solidFill>
                <a:latin typeface="华文新魏" panose="02010800040101010101" charset="-122"/>
                <a:ea typeface="华文新魏" panose="02010800040101010101" charset="-122"/>
              </a:rPr>
              <a:t> </a:t>
            </a:r>
            <a:r>
              <a:rPr lang="zh-CN" altLang="en-US" sz="8800">
                <a:solidFill>
                  <a:schemeClr val="tx1">
                    <a:lumMod val="75000"/>
                    <a:lumOff val="25000"/>
                  </a:schemeClr>
                </a:solidFill>
                <a:latin typeface="华文新魏" panose="02010800040101010101" charset="-122"/>
                <a:ea typeface="华文新魏" panose="02010800040101010101" charset="-122"/>
              </a:rPr>
              <a:t>看</a:t>
            </a:r>
            <a:endParaRPr lang="zh-CN" altLang="en-US" sz="8800">
              <a:solidFill>
                <a:schemeClr val="tx1">
                  <a:lumMod val="75000"/>
                  <a:lumOff val="25000"/>
                </a:schemeClr>
              </a:solidFill>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a:off x="-1574165" y="0"/>
            <a:ext cx="8131810" cy="6894830"/>
          </a:xfrm>
          <a:custGeom>
            <a:avLst/>
            <a:gdLst/>
            <a:ahLst/>
            <a:cxnLst/>
            <a:rect l="l" t="t" r="r" b="b"/>
            <a:pathLst>
              <a:path w="8131810" h="6894830">
                <a:moveTo>
                  <a:pt x="7301230" y="0"/>
                </a:moveTo>
                <a:lnTo>
                  <a:pt x="5772150" y="3780155"/>
                </a:lnTo>
                <a:lnTo>
                  <a:pt x="8131810" y="6894830"/>
                </a:lnTo>
                <a:lnTo>
                  <a:pt x="0" y="6869430"/>
                </a:lnTo>
                <a:lnTo>
                  <a:pt x="0" y="0"/>
                </a:lnTo>
                <a:lnTo>
                  <a:pt x="7301230" y="0"/>
                </a:lnTo>
                <a:close/>
              </a:path>
            </a:pathLst>
          </a:custGeom>
          <a:blipFill rotWithShape="1">
            <a:blip r:embed="rId1">
              <a:alphaModFix amt="73000"/>
            </a:blip>
            <a:stretch>
              <a:fillRect/>
            </a:stretch>
          </a:blipFill>
          <a:ln>
            <a:noFill/>
          </a:ln>
        </p:spPr>
        <p:txBody>
          <a:bodyPr anchor="ctr"/>
          <a:lstStyle/>
          <a:p>
            <a:pPr algn="ctr"/>
            <a:endParaRPr lang="zh-CN" altLang="zh-CN">
              <a:solidFill>
                <a:schemeClr val="lt1"/>
              </a:solidFill>
            </a:endParaRPr>
          </a:p>
        </p:txBody>
      </p:sp>
      <p:sp>
        <p:nvSpPr>
          <p:cNvPr id="28" name="Freeform 284"/>
          <p:cNvSpPr>
            <a:spLocks noEditPoints="1"/>
          </p:cNvSpPr>
          <p:nvPr/>
        </p:nvSpPr>
        <p:spPr>
          <a:xfrm>
            <a:off x="6330176" y="1023189"/>
            <a:ext cx="959841" cy="711525"/>
          </a:xfrm>
          <a:custGeom>
            <a:avLst/>
            <a:gdLst/>
            <a:ahLst/>
            <a:cxnLst/>
            <a:rect l="0" t="0" r="r" b="b"/>
            <a:pathLst>
              <a:path w="959841" h="711525">
                <a:moveTo>
                  <a:pt x="180676" y="0"/>
                </a:moveTo>
                <a:cubicBezTo>
                  <a:pt x="11292" y="0"/>
                  <a:pt x="11292" y="0"/>
                  <a:pt x="11292" y="0"/>
                </a:cubicBezTo>
                <a:cubicBezTo>
                  <a:pt x="11292" y="0"/>
                  <a:pt x="0" y="11294"/>
                  <a:pt x="0" y="11294"/>
                </a:cubicBezTo>
                <a:cubicBezTo>
                  <a:pt x="0" y="700231"/>
                  <a:pt x="0" y="700231"/>
                  <a:pt x="0" y="700231"/>
                </a:cubicBezTo>
                <a:cubicBezTo>
                  <a:pt x="0" y="700231"/>
                  <a:pt x="11292" y="711525"/>
                  <a:pt x="11292" y="711525"/>
                </a:cubicBezTo>
                <a:cubicBezTo>
                  <a:pt x="180676" y="711525"/>
                  <a:pt x="180676" y="711525"/>
                  <a:pt x="180676" y="711525"/>
                </a:cubicBezTo>
                <a:cubicBezTo>
                  <a:pt x="191968" y="711525"/>
                  <a:pt x="203260" y="700231"/>
                  <a:pt x="203260" y="700231"/>
                </a:cubicBezTo>
                <a:cubicBezTo>
                  <a:pt x="203260" y="11294"/>
                  <a:pt x="203260" y="11294"/>
                  <a:pt x="203260" y="11294"/>
                </a:cubicBezTo>
                <a:cubicBezTo>
                  <a:pt x="203260" y="11294"/>
                  <a:pt x="191968" y="0"/>
                  <a:pt x="180676" y="0"/>
                </a:cubicBezTo>
                <a:close/>
                <a:moveTo>
                  <a:pt x="22584" y="56470"/>
                </a:moveTo>
                <a:cubicBezTo>
                  <a:pt x="22584" y="45176"/>
                  <a:pt x="33877" y="45176"/>
                  <a:pt x="33877" y="45176"/>
                </a:cubicBezTo>
                <a:cubicBezTo>
                  <a:pt x="158091" y="45176"/>
                  <a:pt x="158091" y="45176"/>
                  <a:pt x="158091" y="45176"/>
                </a:cubicBezTo>
                <a:cubicBezTo>
                  <a:pt x="169384" y="45176"/>
                  <a:pt x="180676" y="45176"/>
                  <a:pt x="180676" y="56470"/>
                </a:cubicBezTo>
                <a:cubicBezTo>
                  <a:pt x="180676" y="316233"/>
                  <a:pt x="180676" y="316233"/>
                  <a:pt x="180676" y="316233"/>
                </a:cubicBezTo>
                <a:cubicBezTo>
                  <a:pt x="180676" y="316233"/>
                  <a:pt x="169384" y="327527"/>
                  <a:pt x="158091" y="327527"/>
                </a:cubicBezTo>
                <a:cubicBezTo>
                  <a:pt x="33877" y="327527"/>
                  <a:pt x="33877" y="327527"/>
                  <a:pt x="33877" y="327527"/>
                </a:cubicBezTo>
                <a:cubicBezTo>
                  <a:pt x="33877" y="327527"/>
                  <a:pt x="22584" y="316233"/>
                  <a:pt x="22584" y="316233"/>
                </a:cubicBezTo>
                <a:lnTo>
                  <a:pt x="22584" y="56470"/>
                </a:lnTo>
                <a:close/>
                <a:moveTo>
                  <a:pt x="180676" y="632467"/>
                </a:moveTo>
                <a:cubicBezTo>
                  <a:pt x="22584" y="632467"/>
                  <a:pt x="22584" y="632467"/>
                  <a:pt x="22584" y="632467"/>
                </a:cubicBezTo>
                <a:cubicBezTo>
                  <a:pt x="22584" y="632467"/>
                  <a:pt x="22584" y="632467"/>
                  <a:pt x="22584" y="632467"/>
                </a:cubicBezTo>
                <a:cubicBezTo>
                  <a:pt x="22584" y="621173"/>
                  <a:pt x="22584" y="621173"/>
                  <a:pt x="22584" y="621173"/>
                </a:cubicBezTo>
                <a:cubicBezTo>
                  <a:pt x="180676" y="621173"/>
                  <a:pt x="180676" y="621173"/>
                  <a:pt x="180676" y="621173"/>
                </a:cubicBezTo>
                <a:cubicBezTo>
                  <a:pt x="180676" y="621173"/>
                  <a:pt x="180676" y="621173"/>
                  <a:pt x="180676" y="632467"/>
                </a:cubicBezTo>
                <a:cubicBezTo>
                  <a:pt x="180676" y="632467"/>
                  <a:pt x="180676" y="632467"/>
                  <a:pt x="180676" y="632467"/>
                </a:cubicBezTo>
                <a:close/>
                <a:moveTo>
                  <a:pt x="180676" y="587290"/>
                </a:moveTo>
                <a:cubicBezTo>
                  <a:pt x="22584" y="587290"/>
                  <a:pt x="22584" y="587290"/>
                  <a:pt x="22584" y="587290"/>
                </a:cubicBezTo>
                <a:cubicBezTo>
                  <a:pt x="22584" y="587290"/>
                  <a:pt x="22584" y="587290"/>
                  <a:pt x="22584" y="587290"/>
                </a:cubicBezTo>
                <a:cubicBezTo>
                  <a:pt x="22584" y="587290"/>
                  <a:pt x="22584" y="575996"/>
                  <a:pt x="22584" y="575996"/>
                </a:cubicBezTo>
                <a:cubicBezTo>
                  <a:pt x="180676" y="575996"/>
                  <a:pt x="180676" y="575996"/>
                  <a:pt x="180676" y="575996"/>
                </a:cubicBezTo>
                <a:cubicBezTo>
                  <a:pt x="180676" y="575996"/>
                  <a:pt x="180676" y="587290"/>
                  <a:pt x="180676" y="587290"/>
                </a:cubicBezTo>
                <a:cubicBezTo>
                  <a:pt x="180676" y="587290"/>
                  <a:pt x="180676" y="587290"/>
                  <a:pt x="180676" y="587290"/>
                </a:cubicBezTo>
                <a:close/>
                <a:moveTo>
                  <a:pt x="406521" y="0"/>
                </a:moveTo>
                <a:cubicBezTo>
                  <a:pt x="237137" y="0"/>
                  <a:pt x="237137" y="0"/>
                  <a:pt x="237137" y="0"/>
                </a:cubicBezTo>
                <a:cubicBezTo>
                  <a:pt x="225845" y="0"/>
                  <a:pt x="214553" y="11294"/>
                  <a:pt x="214553" y="11294"/>
                </a:cubicBezTo>
                <a:cubicBezTo>
                  <a:pt x="214553" y="700231"/>
                  <a:pt x="214553" y="700231"/>
                  <a:pt x="214553" y="700231"/>
                </a:cubicBezTo>
                <a:cubicBezTo>
                  <a:pt x="214553" y="700231"/>
                  <a:pt x="225845" y="711525"/>
                  <a:pt x="237137" y="711525"/>
                </a:cubicBezTo>
                <a:cubicBezTo>
                  <a:pt x="406521" y="711525"/>
                  <a:pt x="406521" y="711525"/>
                  <a:pt x="406521" y="711525"/>
                </a:cubicBezTo>
                <a:cubicBezTo>
                  <a:pt x="417813" y="711525"/>
                  <a:pt x="429105" y="700231"/>
                  <a:pt x="429105" y="700231"/>
                </a:cubicBezTo>
                <a:cubicBezTo>
                  <a:pt x="429105" y="11294"/>
                  <a:pt x="429105" y="11294"/>
                  <a:pt x="429105" y="11294"/>
                </a:cubicBezTo>
                <a:cubicBezTo>
                  <a:pt x="429105" y="11294"/>
                  <a:pt x="417813" y="0"/>
                  <a:pt x="406521" y="0"/>
                </a:cubicBezTo>
                <a:close/>
                <a:moveTo>
                  <a:pt x="248429" y="56470"/>
                </a:moveTo>
                <a:cubicBezTo>
                  <a:pt x="248429" y="45176"/>
                  <a:pt x="248429" y="45176"/>
                  <a:pt x="259722" y="45176"/>
                </a:cubicBezTo>
                <a:cubicBezTo>
                  <a:pt x="383936" y="45176"/>
                  <a:pt x="383936" y="45176"/>
                  <a:pt x="383936" y="45176"/>
                </a:cubicBezTo>
                <a:cubicBezTo>
                  <a:pt x="395229" y="45176"/>
                  <a:pt x="395229" y="45176"/>
                  <a:pt x="395229" y="56470"/>
                </a:cubicBezTo>
                <a:cubicBezTo>
                  <a:pt x="395229" y="316233"/>
                  <a:pt x="395229" y="316233"/>
                  <a:pt x="395229" y="316233"/>
                </a:cubicBezTo>
                <a:cubicBezTo>
                  <a:pt x="395229" y="316233"/>
                  <a:pt x="395229" y="327527"/>
                  <a:pt x="383936" y="327527"/>
                </a:cubicBezTo>
                <a:cubicBezTo>
                  <a:pt x="259722" y="327527"/>
                  <a:pt x="259722" y="327527"/>
                  <a:pt x="259722" y="327527"/>
                </a:cubicBezTo>
                <a:cubicBezTo>
                  <a:pt x="248429" y="327527"/>
                  <a:pt x="248429" y="316233"/>
                  <a:pt x="248429" y="316233"/>
                </a:cubicBezTo>
                <a:lnTo>
                  <a:pt x="248429" y="56470"/>
                </a:lnTo>
                <a:close/>
                <a:moveTo>
                  <a:pt x="395229" y="632467"/>
                </a:moveTo>
                <a:cubicBezTo>
                  <a:pt x="248429" y="632467"/>
                  <a:pt x="248429" y="632467"/>
                  <a:pt x="248429" y="632467"/>
                </a:cubicBezTo>
                <a:cubicBezTo>
                  <a:pt x="248429" y="632467"/>
                  <a:pt x="237137" y="632467"/>
                  <a:pt x="237137" y="632467"/>
                </a:cubicBezTo>
                <a:cubicBezTo>
                  <a:pt x="237137" y="621173"/>
                  <a:pt x="248429" y="621173"/>
                  <a:pt x="248429" y="621173"/>
                </a:cubicBezTo>
                <a:cubicBezTo>
                  <a:pt x="395229" y="621173"/>
                  <a:pt x="395229" y="621173"/>
                  <a:pt x="395229" y="621173"/>
                </a:cubicBezTo>
                <a:cubicBezTo>
                  <a:pt x="395229" y="621173"/>
                  <a:pt x="406521" y="621173"/>
                  <a:pt x="406521" y="632467"/>
                </a:cubicBezTo>
                <a:cubicBezTo>
                  <a:pt x="406521" y="632467"/>
                  <a:pt x="395229" y="632467"/>
                  <a:pt x="395229" y="632467"/>
                </a:cubicBezTo>
                <a:close/>
                <a:moveTo>
                  <a:pt x="395229" y="587290"/>
                </a:moveTo>
                <a:cubicBezTo>
                  <a:pt x="248429" y="587290"/>
                  <a:pt x="248429" y="587290"/>
                  <a:pt x="248429" y="587290"/>
                </a:cubicBezTo>
                <a:cubicBezTo>
                  <a:pt x="248429" y="587290"/>
                  <a:pt x="237137" y="587290"/>
                  <a:pt x="237137" y="587290"/>
                </a:cubicBezTo>
                <a:cubicBezTo>
                  <a:pt x="237137" y="587290"/>
                  <a:pt x="248429" y="575996"/>
                  <a:pt x="248429" y="575996"/>
                </a:cubicBezTo>
                <a:cubicBezTo>
                  <a:pt x="395229" y="575996"/>
                  <a:pt x="395229" y="575996"/>
                  <a:pt x="395229" y="575996"/>
                </a:cubicBezTo>
                <a:cubicBezTo>
                  <a:pt x="395229" y="575996"/>
                  <a:pt x="406521" y="587290"/>
                  <a:pt x="406521" y="587290"/>
                </a:cubicBezTo>
                <a:cubicBezTo>
                  <a:pt x="406521" y="587290"/>
                  <a:pt x="395229" y="587290"/>
                  <a:pt x="395229" y="587290"/>
                </a:cubicBezTo>
                <a:close/>
                <a:moveTo>
                  <a:pt x="959841" y="598585"/>
                </a:moveTo>
                <a:cubicBezTo>
                  <a:pt x="598489" y="11294"/>
                  <a:pt x="598489" y="11294"/>
                  <a:pt x="598489" y="11294"/>
                </a:cubicBezTo>
                <a:cubicBezTo>
                  <a:pt x="598489" y="11294"/>
                  <a:pt x="587197" y="11294"/>
                  <a:pt x="575905" y="11294"/>
                </a:cubicBezTo>
                <a:cubicBezTo>
                  <a:pt x="429105" y="101646"/>
                  <a:pt x="429105" y="101646"/>
                  <a:pt x="429105" y="101646"/>
                </a:cubicBezTo>
                <a:cubicBezTo>
                  <a:pt x="429105" y="112940"/>
                  <a:pt x="417813" y="112940"/>
                  <a:pt x="429105" y="124235"/>
                </a:cubicBezTo>
                <a:cubicBezTo>
                  <a:pt x="779165" y="700231"/>
                  <a:pt x="779165" y="700231"/>
                  <a:pt x="779165" y="700231"/>
                </a:cubicBezTo>
                <a:cubicBezTo>
                  <a:pt x="790457" y="711525"/>
                  <a:pt x="790457" y="711525"/>
                  <a:pt x="801750" y="700231"/>
                </a:cubicBezTo>
                <a:cubicBezTo>
                  <a:pt x="948549" y="621173"/>
                  <a:pt x="948549" y="621173"/>
                  <a:pt x="948549" y="621173"/>
                </a:cubicBezTo>
                <a:cubicBezTo>
                  <a:pt x="959841" y="609879"/>
                  <a:pt x="959841" y="598585"/>
                  <a:pt x="959841" y="598585"/>
                </a:cubicBezTo>
                <a:close/>
                <a:moveTo>
                  <a:pt x="722704" y="304939"/>
                </a:moveTo>
                <a:cubicBezTo>
                  <a:pt x="621074" y="361410"/>
                  <a:pt x="621074" y="361410"/>
                  <a:pt x="621074" y="361410"/>
                </a:cubicBezTo>
                <a:cubicBezTo>
                  <a:pt x="609781" y="372704"/>
                  <a:pt x="609781" y="372704"/>
                  <a:pt x="598489" y="361410"/>
                </a:cubicBezTo>
                <a:cubicBezTo>
                  <a:pt x="474274" y="146823"/>
                  <a:pt x="474274" y="146823"/>
                  <a:pt x="474274" y="146823"/>
                </a:cubicBezTo>
                <a:cubicBezTo>
                  <a:pt x="462982" y="135529"/>
                  <a:pt x="462982" y="124235"/>
                  <a:pt x="474274" y="124235"/>
                </a:cubicBezTo>
                <a:cubicBezTo>
                  <a:pt x="575905" y="56470"/>
                  <a:pt x="575905" y="56470"/>
                  <a:pt x="575905" y="56470"/>
                </a:cubicBezTo>
                <a:cubicBezTo>
                  <a:pt x="587197" y="56470"/>
                  <a:pt x="598489" y="56470"/>
                  <a:pt x="598489" y="67764"/>
                </a:cubicBezTo>
                <a:cubicBezTo>
                  <a:pt x="733996" y="282351"/>
                  <a:pt x="733996" y="282351"/>
                  <a:pt x="733996" y="282351"/>
                </a:cubicBezTo>
                <a:cubicBezTo>
                  <a:pt x="733996" y="293645"/>
                  <a:pt x="733996" y="293645"/>
                  <a:pt x="722704" y="304939"/>
                </a:cubicBezTo>
                <a:close/>
                <a:moveTo>
                  <a:pt x="745288" y="598585"/>
                </a:moveTo>
                <a:cubicBezTo>
                  <a:pt x="745288" y="598585"/>
                  <a:pt x="745288" y="598585"/>
                  <a:pt x="745288" y="587290"/>
                </a:cubicBezTo>
                <a:cubicBezTo>
                  <a:pt x="869503" y="508232"/>
                  <a:pt x="869503" y="508232"/>
                  <a:pt x="869503" y="508232"/>
                </a:cubicBezTo>
                <a:cubicBezTo>
                  <a:pt x="880795" y="508232"/>
                  <a:pt x="880795" y="508232"/>
                  <a:pt x="880795" y="519526"/>
                </a:cubicBezTo>
                <a:cubicBezTo>
                  <a:pt x="880795" y="519526"/>
                  <a:pt x="880795" y="519526"/>
                  <a:pt x="880795" y="519526"/>
                </a:cubicBezTo>
                <a:cubicBezTo>
                  <a:pt x="745288" y="598585"/>
                  <a:pt x="745288" y="598585"/>
                  <a:pt x="745288" y="598585"/>
                </a:cubicBezTo>
                <a:cubicBezTo>
                  <a:pt x="745288" y="598585"/>
                  <a:pt x="745288" y="598585"/>
                  <a:pt x="745288" y="598585"/>
                </a:cubicBezTo>
                <a:close/>
                <a:moveTo>
                  <a:pt x="903380" y="553408"/>
                </a:moveTo>
                <a:cubicBezTo>
                  <a:pt x="767873" y="632467"/>
                  <a:pt x="767873" y="632467"/>
                  <a:pt x="767873" y="632467"/>
                </a:cubicBezTo>
                <a:cubicBezTo>
                  <a:pt x="767873" y="632467"/>
                  <a:pt x="767873" y="632467"/>
                  <a:pt x="767873" y="632467"/>
                </a:cubicBezTo>
                <a:cubicBezTo>
                  <a:pt x="767873" y="632467"/>
                  <a:pt x="767873" y="632467"/>
                  <a:pt x="767873" y="632467"/>
                </a:cubicBezTo>
                <a:cubicBezTo>
                  <a:pt x="892088" y="553408"/>
                  <a:pt x="892088" y="553408"/>
                  <a:pt x="892088" y="553408"/>
                </a:cubicBezTo>
                <a:cubicBezTo>
                  <a:pt x="903380" y="542114"/>
                  <a:pt x="903380" y="553408"/>
                  <a:pt x="903380" y="553408"/>
                </a:cubicBezTo>
                <a:cubicBezTo>
                  <a:pt x="903380" y="553408"/>
                  <a:pt x="903380" y="553408"/>
                  <a:pt x="903380" y="553408"/>
                </a:cubicBezTo>
                <a:close/>
              </a:path>
            </a:pathLst>
          </a:custGeom>
          <a:solidFill>
            <a:srgbClr val="005490"/>
          </a:solidFill>
          <a:ln>
            <a:noFill/>
          </a:ln>
        </p:spPr>
        <p:txBody>
          <a:bodyPr vert="horz" wrap="square" lIns="91440" tIns="45720" rIns="91440" bIns="45720" numCol="1" anchor="t" anchorCtr="0"/>
          <a:lstStyle/>
          <a:p>
            <a:pPr marL="0" lvl="0" indent="0" defTabSz="914400">
              <a:lnSpc>
                <a:spcPct val="100000"/>
              </a:lnSpc>
              <a:spcBef>
                <a:spcPts val="0"/>
              </a:spcBef>
              <a:spcAft>
                <a:spcPts val="0"/>
              </a:spcAft>
              <a:buClrTx/>
              <a:buSzTx/>
              <a:buFontTx/>
              <a:buNone/>
            </a:pPr>
            <a:endParaRPr lang="zh-CN" altLang="zh-CN" sz="2400" b="0" i="0" u="none" strike="noStrike" kern="0" spc="0" baseline="0">
              <a:ln>
                <a:noFill/>
              </a:ln>
              <a:solidFill>
                <a:srgbClr val="000000"/>
              </a:solidFill>
            </a:endParaRPr>
          </a:p>
        </p:txBody>
      </p:sp>
      <p:sp>
        <p:nvSpPr>
          <p:cNvPr id="5" name="任意多边形 4"/>
          <p:cNvSpPr/>
          <p:nvPr/>
        </p:nvSpPr>
        <p:spPr>
          <a:xfrm rot="19440000">
            <a:off x="4502626" y="3958577"/>
            <a:ext cx="3893" cy="2501"/>
          </a:xfrm>
          <a:custGeom>
            <a:avLst/>
            <a:gdLst/>
            <a:ahLst/>
            <a:cxnLst/>
            <a:rect l="l" t="t" r="r" b="b"/>
            <a:pathLst>
              <a:path w="3893" h="2501">
                <a:moveTo>
                  <a:pt x="3893" y="0"/>
                </a:moveTo>
                <a:lnTo>
                  <a:pt x="0" y="2501"/>
                </a:lnTo>
                <a:lnTo>
                  <a:pt x="0" y="0"/>
                </a:lnTo>
                <a:lnTo>
                  <a:pt x="3893" y="0"/>
                </a:lnTo>
                <a:close/>
              </a:path>
            </a:pathLst>
          </a:custGeom>
          <a:solidFill>
            <a:schemeClr val="accent1"/>
          </a:solidFill>
          <a:ln w="12700" cap="flat" cmpd="sng">
            <a:solidFill>
              <a:schemeClr val="accent1">
                <a:shade val="50000"/>
              </a:schemeClr>
            </a:solidFill>
            <a:prstDash val="solid"/>
            <a:miter/>
          </a:ln>
        </p:spPr>
        <p:txBody>
          <a:bodyPr wrap="square"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algn="ctr"/>
            <a:endParaRPr lang="zh-CN" altLang="zh-CN"/>
          </a:p>
        </p:txBody>
      </p:sp>
      <p:sp>
        <p:nvSpPr>
          <p:cNvPr id="11" name="任意多边形 10"/>
          <p:cNvSpPr/>
          <p:nvPr/>
        </p:nvSpPr>
        <p:spPr>
          <a:xfrm rot="19440000">
            <a:off x="4004945" y="276860"/>
            <a:ext cx="3820795" cy="6313170"/>
          </a:xfrm>
          <a:custGeom>
            <a:avLst/>
            <a:gdLst/>
            <a:ahLst/>
            <a:cxnLst/>
            <a:rect l="l" t="t" r="r" b="b"/>
            <a:pathLst>
              <a:path w="3757988" h="6323777">
                <a:moveTo>
                  <a:pt x="3408733" y="0"/>
                </a:moveTo>
                <a:lnTo>
                  <a:pt x="3757988" y="252722"/>
                </a:lnTo>
                <a:cubicBezTo>
                  <a:pt x="2360331" y="1148681"/>
                  <a:pt x="1501798" y="1699844"/>
                  <a:pt x="343540" y="2442772"/>
                </a:cubicBezTo>
                <a:lnTo>
                  <a:pt x="325125" y="2454837"/>
                </a:lnTo>
                <a:lnTo>
                  <a:pt x="384181" y="6323777"/>
                </a:lnTo>
                <a:lnTo>
                  <a:pt x="0" y="6050735"/>
                </a:lnTo>
                <a:lnTo>
                  <a:pt x="0" y="2663111"/>
                </a:lnTo>
                <a:lnTo>
                  <a:pt x="0" y="2213544"/>
                </a:lnTo>
                <a:lnTo>
                  <a:pt x="318140" y="2007175"/>
                </a:lnTo>
                <a:lnTo>
                  <a:pt x="3408733" y="0"/>
                </a:lnTo>
                <a:close/>
              </a:path>
            </a:pathLst>
          </a:custGeom>
          <a:gradFill>
            <a:gsLst>
              <a:gs pos="0">
                <a:schemeClr val="accent1">
                  <a:alpha val="5000"/>
                  <a:lumMod val="5000"/>
                  <a:lumOff val="95000"/>
                </a:schemeClr>
              </a:gs>
              <a:gs pos="57000">
                <a:srgbClr val="E8BC2C"/>
              </a:gs>
              <a:gs pos="100000">
                <a:srgbClr val="156595"/>
              </a:gs>
              <a:gs pos="94000">
                <a:srgbClr val="E8BC2C"/>
              </a:gs>
            </a:gsLst>
            <a:path path="circle">
              <a:fillToRect l="50000" t="50000" r="50000" b="50000"/>
            </a:path>
          </a:gradFill>
          <a:ln>
            <a:noFill/>
          </a:ln>
        </p:spPr>
        <p:txBody>
          <a:bodyPr wrap="square"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algn="ctr"/>
            <a:endParaRPr lang="zh-CN" altLang="zh-CN"/>
          </a:p>
        </p:txBody>
      </p:sp>
      <p:sp>
        <p:nvSpPr>
          <p:cNvPr id="14" name="任意多边形 13"/>
          <p:cNvSpPr/>
          <p:nvPr/>
        </p:nvSpPr>
        <p:spPr>
          <a:xfrm rot="19440000">
            <a:off x="4614374" y="3924538"/>
            <a:ext cx="7996" cy="388401"/>
          </a:xfrm>
          <a:custGeom>
            <a:avLst/>
            <a:gdLst/>
            <a:ahLst/>
            <a:cxnLst/>
            <a:rect l="l" t="t" r="r" b="b"/>
            <a:pathLst>
              <a:path w="7996" h="388401">
                <a:moveTo>
                  <a:pt x="3075" y="0"/>
                </a:moveTo>
                <a:lnTo>
                  <a:pt x="7996" y="388401"/>
                </a:lnTo>
                <a:lnTo>
                  <a:pt x="0" y="1904"/>
                </a:lnTo>
                <a:lnTo>
                  <a:pt x="3075" y="0"/>
                </a:lnTo>
                <a:close/>
              </a:path>
            </a:pathLst>
          </a:custGeom>
          <a:solidFill>
            <a:srgbClr val="E8BC2C"/>
          </a:solidFill>
          <a:ln>
            <a:noFill/>
          </a:ln>
        </p:spPr>
        <p:txBody>
          <a:bodyPr wrap="square"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algn="ctr"/>
            <a:endParaRPr lang="zh-CN" altLang="zh-CN"/>
          </a:p>
        </p:txBody>
      </p:sp>
      <p:cxnSp>
        <p:nvCxnSpPr>
          <p:cNvPr id="38" name="直接连接符 37"/>
          <p:cNvCxnSpPr/>
          <p:nvPr/>
        </p:nvCxnSpPr>
        <p:spPr>
          <a:xfrm>
            <a:off x="5850890" y="2018665"/>
            <a:ext cx="6320155" cy="1270"/>
          </a:xfrm>
          <a:prstGeom prst="line">
            <a:avLst/>
          </a:prstGeom>
          <a:ln w="19050">
            <a:solidFill>
              <a:srgbClr val="156595"/>
            </a:solidFill>
            <a:prstDash val="solid"/>
            <a:miter/>
          </a:ln>
        </p:spPr>
      </p:cxnSp>
      <p:pic>
        <p:nvPicPr>
          <p:cNvPr id="4" name="图片 3" descr="bhlogo"/>
          <p:cNvPicPr>
            <a:picLocks noChangeAspect="1"/>
          </p:cNvPicPr>
          <p:nvPr>
            <p:custDataLst>
              <p:tags r:id="rId2"/>
            </p:custDataLst>
          </p:nvPr>
        </p:nvPicPr>
        <p:blipFill>
          <a:blip r:embed="rId3"/>
          <a:stretch>
            <a:fillRect/>
          </a:stretch>
        </p:blipFill>
        <p:spPr>
          <a:xfrm>
            <a:off x="9157335" y="125095"/>
            <a:ext cx="2902585" cy="558165"/>
          </a:xfrm>
          <a:prstGeom prst="rect">
            <a:avLst/>
          </a:prstGeom>
        </p:spPr>
      </p:pic>
      <p:pic>
        <p:nvPicPr>
          <p:cNvPr id="25" name="图片 24"/>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91675" y="191"/>
            <a:ext cx="3606349" cy="685714"/>
          </a:xfrm>
          <a:prstGeom prst="rect">
            <a:avLst/>
          </a:prstGeom>
        </p:spPr>
      </p:pic>
      <p:grpSp>
        <p:nvGrpSpPr>
          <p:cNvPr id="8" name="组合 7"/>
          <p:cNvGrpSpPr/>
          <p:nvPr/>
        </p:nvGrpSpPr>
        <p:grpSpPr>
          <a:xfrm>
            <a:off x="7119218" y="2242977"/>
            <a:ext cx="720670" cy="642272"/>
            <a:chOff x="4436343" y="1649887"/>
            <a:chExt cx="720670" cy="642272"/>
          </a:xfrm>
        </p:grpSpPr>
        <p:sp>
          <p:nvSpPr>
            <p:cNvPr id="9" name="圆角矩形 8"/>
            <p:cNvSpPr/>
            <p:nvPr>
              <p:custDataLst>
                <p:tags r:id="rId6"/>
              </p:custDataLst>
            </p:nvPr>
          </p:nvSpPr>
          <p:spPr>
            <a:xfrm>
              <a:off x="4460144" y="1649887"/>
              <a:ext cx="673167" cy="642272"/>
            </a:xfrm>
            <a:prstGeom prst="roundRect">
              <a:avLst>
                <a:gd name="adj" fmla="val 11351"/>
              </a:avLst>
            </a:prstGeom>
            <a:solidFill>
              <a:srgbClr val="005490">
                <a:alpha val="66000"/>
              </a:srgbClr>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3" name="文本框 12"/>
            <p:cNvSpPr txBox="1"/>
            <p:nvPr>
              <p:custDataLst>
                <p:tags r:id="rId7"/>
              </p:custDataLst>
            </p:nvPr>
          </p:nvSpPr>
          <p:spPr>
            <a:xfrm>
              <a:off x="4436343" y="1734783"/>
              <a:ext cx="720670" cy="460375"/>
            </a:xfrm>
            <a:prstGeom prst="rect">
              <a:avLst/>
            </a:prstGeom>
            <a:noFill/>
          </p:spPr>
          <p:txBody>
            <a:bodyPr wrap="square" rtlCol="0">
              <a:spAutoFit/>
            </a:bodyPr>
            <a:p>
              <a:pPr algn="ctr"/>
              <a:r>
                <a:rPr lang="en-US" altLang="zh-CN" sz="2400" b="1" dirty="0">
                  <a:solidFill>
                    <a:schemeClr val="bg1"/>
                  </a:solidFill>
                </a:rPr>
                <a:t>01</a:t>
              </a:r>
              <a:endParaRPr lang="zh-CN" altLang="en-US" sz="2400" b="1" dirty="0">
                <a:solidFill>
                  <a:schemeClr val="bg1"/>
                </a:solidFill>
              </a:endParaRPr>
            </a:p>
          </p:txBody>
        </p:sp>
      </p:grpSp>
      <p:sp>
        <p:nvSpPr>
          <p:cNvPr id="15" name="文本框 14"/>
          <p:cNvSpPr txBox="1"/>
          <p:nvPr>
            <p:custDataLst>
              <p:tags r:id="rId8"/>
            </p:custDataLst>
          </p:nvPr>
        </p:nvSpPr>
        <p:spPr>
          <a:xfrm>
            <a:off x="8136890" y="2242820"/>
            <a:ext cx="1739900" cy="460375"/>
          </a:xfrm>
          <a:prstGeom prst="rect">
            <a:avLst/>
          </a:prstGeom>
          <a:noFill/>
        </p:spPr>
        <p:txBody>
          <a:bodyPr wrap="square" rtlCol="0">
            <a:spAutoFit/>
          </a:bodyPr>
          <a:p>
            <a:r>
              <a:rPr lang="zh-CN" altLang="en-US" sz="2400" b="1" spc="300" dirty="0">
                <a:solidFill>
                  <a:schemeClr val="tx1">
                    <a:lumMod val="75000"/>
                    <a:lumOff val="25000"/>
                  </a:schemeClr>
                </a:solidFill>
              </a:rPr>
              <a:t>课题</a:t>
            </a:r>
            <a:r>
              <a:rPr lang="zh-CN" altLang="en-US" sz="2400" b="1" spc="300" dirty="0">
                <a:solidFill>
                  <a:schemeClr val="tx1">
                    <a:lumMod val="75000"/>
                    <a:lumOff val="25000"/>
                  </a:schemeClr>
                </a:solidFill>
              </a:rPr>
              <a:t>背景</a:t>
            </a:r>
            <a:endParaRPr lang="zh-CN" altLang="en-US" sz="2400" b="1" spc="300" dirty="0">
              <a:solidFill>
                <a:schemeClr val="tx1">
                  <a:lumMod val="75000"/>
                  <a:lumOff val="25000"/>
                </a:schemeClr>
              </a:solidFill>
            </a:endParaRPr>
          </a:p>
        </p:txBody>
      </p:sp>
      <p:sp>
        <p:nvSpPr>
          <p:cNvPr id="18" name="文本框 17"/>
          <p:cNvSpPr txBox="1"/>
          <p:nvPr>
            <p:custDataLst>
              <p:tags r:id="rId9"/>
            </p:custDataLst>
          </p:nvPr>
        </p:nvSpPr>
        <p:spPr>
          <a:xfrm>
            <a:off x="8136890" y="3539490"/>
            <a:ext cx="1715135" cy="460375"/>
          </a:xfrm>
          <a:prstGeom prst="rect">
            <a:avLst/>
          </a:prstGeom>
          <a:noFill/>
        </p:spPr>
        <p:txBody>
          <a:bodyPr wrap="square" rtlCol="0">
            <a:spAutoFit/>
          </a:bodyPr>
          <a:p>
            <a:r>
              <a:rPr lang="zh-CN" altLang="en-US" sz="2400" b="1" spc="300" dirty="0">
                <a:solidFill>
                  <a:schemeClr val="tx1">
                    <a:lumMod val="75000"/>
                    <a:lumOff val="25000"/>
                  </a:schemeClr>
                </a:solidFill>
              </a:rPr>
              <a:t>任务</a:t>
            </a:r>
            <a:r>
              <a:rPr lang="zh-CN" altLang="en-US" sz="2400" b="1" spc="300" dirty="0">
                <a:solidFill>
                  <a:schemeClr val="tx1">
                    <a:lumMod val="75000"/>
                    <a:lumOff val="25000"/>
                  </a:schemeClr>
                </a:solidFill>
              </a:rPr>
              <a:t>目标</a:t>
            </a:r>
            <a:endParaRPr lang="zh-CN" altLang="en-US" sz="2400" b="1" spc="300" dirty="0">
              <a:solidFill>
                <a:schemeClr val="tx1">
                  <a:lumMod val="75000"/>
                  <a:lumOff val="25000"/>
                </a:schemeClr>
              </a:solidFill>
            </a:endParaRPr>
          </a:p>
        </p:txBody>
      </p:sp>
      <p:sp>
        <p:nvSpPr>
          <p:cNvPr id="24" name="矩形 23"/>
          <p:cNvSpPr/>
          <p:nvPr>
            <p:custDataLst>
              <p:tags r:id="rId10"/>
            </p:custDataLst>
          </p:nvPr>
        </p:nvSpPr>
        <p:spPr>
          <a:xfrm>
            <a:off x="8148955" y="2669540"/>
            <a:ext cx="2129155" cy="306705"/>
          </a:xfrm>
          <a:prstGeom prst="rect">
            <a:avLst/>
          </a:prstGeom>
        </p:spPr>
        <p:txBody>
          <a:bodyPr wrap="square">
            <a:spAutoFit/>
          </a:bodyPr>
          <a:p>
            <a:r>
              <a:rPr lang="en-US" altLang="zh-CN" sz="1400" dirty="0">
                <a:solidFill>
                  <a:schemeClr val="tx1">
                    <a:lumMod val="65000"/>
                    <a:lumOff val="35000"/>
                  </a:schemeClr>
                </a:solidFill>
                <a:sym typeface="+mn-ea"/>
              </a:rPr>
              <a:t>Project background</a:t>
            </a:r>
            <a:endParaRPr lang="en-US" altLang="zh-CN" sz="1400" dirty="0">
              <a:solidFill>
                <a:schemeClr val="tx1">
                  <a:lumMod val="65000"/>
                  <a:lumOff val="35000"/>
                </a:schemeClr>
              </a:solidFill>
              <a:sym typeface="+mn-ea"/>
            </a:endParaRPr>
          </a:p>
        </p:txBody>
      </p:sp>
      <p:sp>
        <p:nvSpPr>
          <p:cNvPr id="16" name="矩形 15"/>
          <p:cNvSpPr/>
          <p:nvPr>
            <p:custDataLst>
              <p:tags r:id="rId11"/>
            </p:custDataLst>
          </p:nvPr>
        </p:nvSpPr>
        <p:spPr>
          <a:xfrm>
            <a:off x="8148955" y="3961130"/>
            <a:ext cx="2019935" cy="306705"/>
          </a:xfrm>
          <a:prstGeom prst="rect">
            <a:avLst/>
          </a:prstGeom>
        </p:spPr>
        <p:txBody>
          <a:bodyPr wrap="square">
            <a:spAutoFit/>
          </a:bodyPr>
          <a:p>
            <a:r>
              <a:rPr lang="en-US" altLang="zh-CN" sz="1400" dirty="0">
                <a:solidFill>
                  <a:schemeClr val="tx1">
                    <a:lumMod val="65000"/>
                    <a:lumOff val="35000"/>
                  </a:schemeClr>
                </a:solidFill>
              </a:rPr>
              <a:t>Tasks and Objectives</a:t>
            </a:r>
            <a:endParaRPr lang="en-US" altLang="zh-CN" sz="1400" dirty="0">
              <a:solidFill>
                <a:schemeClr val="tx1">
                  <a:lumMod val="65000"/>
                  <a:lumOff val="35000"/>
                </a:schemeClr>
              </a:solidFill>
            </a:endParaRPr>
          </a:p>
        </p:txBody>
      </p:sp>
      <p:grpSp>
        <p:nvGrpSpPr>
          <p:cNvPr id="21" name="组合 20"/>
          <p:cNvGrpSpPr/>
          <p:nvPr/>
        </p:nvGrpSpPr>
        <p:grpSpPr>
          <a:xfrm>
            <a:off x="7121123" y="3519327"/>
            <a:ext cx="720670" cy="642272"/>
            <a:chOff x="4436343" y="1649887"/>
            <a:chExt cx="720670" cy="642272"/>
          </a:xfrm>
        </p:grpSpPr>
        <p:sp>
          <p:nvSpPr>
            <p:cNvPr id="22" name="圆角矩形 21"/>
            <p:cNvSpPr/>
            <p:nvPr>
              <p:custDataLst>
                <p:tags r:id="rId12"/>
              </p:custDataLst>
            </p:nvPr>
          </p:nvSpPr>
          <p:spPr>
            <a:xfrm>
              <a:off x="4460144" y="1649887"/>
              <a:ext cx="673167" cy="642272"/>
            </a:xfrm>
            <a:prstGeom prst="roundRect">
              <a:avLst>
                <a:gd name="adj" fmla="val 11351"/>
              </a:avLst>
            </a:prstGeom>
            <a:solidFill>
              <a:srgbClr val="005490">
                <a:alpha val="67000"/>
              </a:srgbClr>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3" name="文本框 22"/>
            <p:cNvSpPr txBox="1"/>
            <p:nvPr>
              <p:custDataLst>
                <p:tags r:id="rId13"/>
              </p:custDataLst>
            </p:nvPr>
          </p:nvSpPr>
          <p:spPr>
            <a:xfrm>
              <a:off x="4436343" y="1762723"/>
              <a:ext cx="720670" cy="460375"/>
            </a:xfrm>
            <a:prstGeom prst="rect">
              <a:avLst/>
            </a:prstGeom>
            <a:noFill/>
          </p:spPr>
          <p:txBody>
            <a:bodyPr wrap="square" rtlCol="0">
              <a:spAutoFit/>
            </a:bodyPr>
            <a:p>
              <a:pPr algn="ctr"/>
              <a:r>
                <a:rPr lang="en-US" altLang="zh-CN" sz="2400" b="1" dirty="0">
                  <a:solidFill>
                    <a:schemeClr val="bg1"/>
                  </a:solidFill>
                </a:rPr>
                <a:t>02</a:t>
              </a:r>
              <a:endParaRPr lang="zh-CN" altLang="en-US" sz="2400" b="1" dirty="0">
                <a:solidFill>
                  <a:schemeClr val="bg1"/>
                </a:solidFill>
              </a:endParaRPr>
            </a:p>
          </p:txBody>
        </p:sp>
      </p:grpSp>
      <p:sp>
        <p:nvSpPr>
          <p:cNvPr id="45" name="文本框 44"/>
          <p:cNvSpPr txBox="1"/>
          <p:nvPr/>
        </p:nvSpPr>
        <p:spPr>
          <a:xfrm>
            <a:off x="7564755" y="800735"/>
            <a:ext cx="2380615" cy="1174115"/>
          </a:xfrm>
          <a:prstGeom prst="rect">
            <a:avLst/>
          </a:prstGeom>
          <a:noFill/>
        </p:spPr>
        <p:txBody>
          <a:bodyPr wrap="square" rtlCol="0" anchor="t">
            <a:spAutoFit/>
          </a:bodyPr>
          <a:p>
            <a:pPr>
              <a:lnSpc>
                <a:spcPct val="80000"/>
              </a:lnSpc>
            </a:pPr>
            <a:r>
              <a:rPr lang="zh-CN" altLang="en-US" sz="8800">
                <a:solidFill>
                  <a:srgbClr val="005490"/>
                </a:solidFill>
                <a:latin typeface="华文新魏" panose="02010800040101010101" charset="-122"/>
                <a:ea typeface="华文新魏" panose="02010800040101010101" charset="-122"/>
                <a:cs typeface="华文新魏" panose="02010800040101010101" charset="-122"/>
                <a:sym typeface="+mn-ea"/>
              </a:rPr>
              <a:t>目</a:t>
            </a:r>
            <a:r>
              <a:rPr lang="zh-CN" altLang="en-US" sz="7200">
                <a:solidFill>
                  <a:srgbClr val="005490"/>
                </a:solidFill>
                <a:latin typeface="华文新魏" panose="02010800040101010101" charset="-122"/>
                <a:ea typeface="华文新魏" panose="02010800040101010101" charset="-122"/>
                <a:cs typeface="华文新魏" panose="02010800040101010101" charset="-122"/>
                <a:sym typeface="+mn-ea"/>
              </a:rPr>
              <a:t>录</a:t>
            </a:r>
            <a:endParaRPr lang="zh-CN" altLang="en-US" sz="7200">
              <a:solidFill>
                <a:srgbClr val="005490"/>
              </a:solidFill>
              <a:latin typeface="华文新魏" panose="02010800040101010101" charset="-122"/>
              <a:ea typeface="华文新魏" panose="02010800040101010101" charset="-122"/>
              <a:cs typeface="华文新魏" panose="02010800040101010101" charset="-122"/>
              <a:sym typeface="+mn-ea"/>
            </a:endParaRPr>
          </a:p>
        </p:txBody>
      </p:sp>
      <p:sp>
        <p:nvSpPr>
          <p:cNvPr id="27" name="文本框 26"/>
          <p:cNvSpPr txBox="1"/>
          <p:nvPr>
            <p:custDataLst>
              <p:tags r:id="rId14"/>
            </p:custDataLst>
          </p:nvPr>
        </p:nvSpPr>
        <p:spPr>
          <a:xfrm>
            <a:off x="8161020" y="4830445"/>
            <a:ext cx="2475865" cy="460375"/>
          </a:xfrm>
          <a:prstGeom prst="rect">
            <a:avLst/>
          </a:prstGeom>
          <a:noFill/>
        </p:spPr>
        <p:txBody>
          <a:bodyPr wrap="square" rtlCol="0">
            <a:spAutoFit/>
          </a:bodyPr>
          <a:p>
            <a:r>
              <a:rPr lang="zh-CN" altLang="en-US" sz="2400" b="1" spc="300" dirty="0">
                <a:solidFill>
                  <a:schemeClr val="tx1">
                    <a:lumMod val="75000"/>
                    <a:lumOff val="25000"/>
                  </a:schemeClr>
                </a:solidFill>
              </a:rPr>
              <a:t>进度</a:t>
            </a:r>
            <a:r>
              <a:rPr lang="zh-CN" altLang="en-US" sz="2400" b="1" spc="300" dirty="0">
                <a:solidFill>
                  <a:schemeClr val="tx1">
                    <a:lumMod val="75000"/>
                    <a:lumOff val="25000"/>
                  </a:schemeClr>
                </a:solidFill>
              </a:rPr>
              <a:t>安排</a:t>
            </a:r>
            <a:endParaRPr lang="zh-CN" altLang="en-US" sz="2400" b="1" spc="300" dirty="0">
              <a:solidFill>
                <a:schemeClr val="tx1">
                  <a:lumMod val="75000"/>
                  <a:lumOff val="25000"/>
                </a:schemeClr>
              </a:solidFill>
            </a:endParaRPr>
          </a:p>
        </p:txBody>
      </p:sp>
      <p:sp>
        <p:nvSpPr>
          <p:cNvPr id="29" name="矩形 28"/>
          <p:cNvSpPr/>
          <p:nvPr>
            <p:custDataLst>
              <p:tags r:id="rId15"/>
            </p:custDataLst>
          </p:nvPr>
        </p:nvSpPr>
        <p:spPr>
          <a:xfrm>
            <a:off x="8173085" y="5252085"/>
            <a:ext cx="2633980" cy="306705"/>
          </a:xfrm>
          <a:prstGeom prst="rect">
            <a:avLst/>
          </a:prstGeom>
        </p:spPr>
        <p:txBody>
          <a:bodyPr wrap="square">
            <a:spAutoFit/>
          </a:bodyPr>
          <a:p>
            <a:r>
              <a:rPr lang="en-US" altLang="zh-CN" sz="1400" dirty="0">
                <a:solidFill>
                  <a:schemeClr val="tx1">
                    <a:lumMod val="65000"/>
                    <a:lumOff val="35000"/>
                  </a:schemeClr>
                </a:solidFill>
              </a:rPr>
              <a:t>project scheduling</a:t>
            </a:r>
            <a:endParaRPr lang="en-US" altLang="zh-CN" sz="1400" dirty="0">
              <a:solidFill>
                <a:schemeClr val="tx1">
                  <a:lumMod val="65000"/>
                  <a:lumOff val="35000"/>
                </a:schemeClr>
              </a:solidFill>
            </a:endParaRPr>
          </a:p>
        </p:txBody>
      </p:sp>
      <p:grpSp>
        <p:nvGrpSpPr>
          <p:cNvPr id="30" name="组合 29"/>
          <p:cNvGrpSpPr/>
          <p:nvPr/>
        </p:nvGrpSpPr>
        <p:grpSpPr>
          <a:xfrm>
            <a:off x="7131283" y="4805202"/>
            <a:ext cx="720670" cy="642272"/>
            <a:chOff x="4436343" y="1649887"/>
            <a:chExt cx="720670" cy="642272"/>
          </a:xfrm>
        </p:grpSpPr>
        <p:sp>
          <p:nvSpPr>
            <p:cNvPr id="31" name="圆角矩形 30"/>
            <p:cNvSpPr/>
            <p:nvPr>
              <p:custDataLst>
                <p:tags r:id="rId16"/>
              </p:custDataLst>
            </p:nvPr>
          </p:nvSpPr>
          <p:spPr>
            <a:xfrm>
              <a:off x="4460144" y="1649887"/>
              <a:ext cx="673167" cy="642272"/>
            </a:xfrm>
            <a:prstGeom prst="roundRect">
              <a:avLst>
                <a:gd name="adj" fmla="val 11351"/>
              </a:avLst>
            </a:prstGeom>
            <a:solidFill>
              <a:srgbClr val="005490">
                <a:alpha val="67000"/>
              </a:srgbClr>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3" name="文本框 32"/>
            <p:cNvSpPr txBox="1"/>
            <p:nvPr>
              <p:custDataLst>
                <p:tags r:id="rId17"/>
              </p:custDataLst>
            </p:nvPr>
          </p:nvSpPr>
          <p:spPr>
            <a:xfrm>
              <a:off x="4436343" y="1762723"/>
              <a:ext cx="720670" cy="460375"/>
            </a:xfrm>
            <a:prstGeom prst="rect">
              <a:avLst/>
            </a:prstGeom>
            <a:noFill/>
          </p:spPr>
          <p:txBody>
            <a:bodyPr wrap="square" rtlCol="0">
              <a:spAutoFit/>
            </a:bodyPr>
            <a:p>
              <a:pPr algn="ctr"/>
              <a:r>
                <a:rPr lang="en-US" altLang="zh-CN" sz="2400" b="1" dirty="0">
                  <a:solidFill>
                    <a:schemeClr val="bg1"/>
                  </a:solidFill>
                </a:rPr>
                <a:t>03</a:t>
              </a:r>
              <a:endParaRPr lang="zh-CN" altLang="en-US" sz="24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66000"/>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solidFill>
            <a:srgbClr val="3F7E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3F7DAA"/>
              </a:solidFill>
            </a:endParaRPr>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a:solidFill>
            <a:schemeClr val="accent1">
              <a:lumMod val="75000"/>
            </a:schemeClr>
          </a:solidFill>
        </p:grpSpPr>
        <p:sp>
          <p:nvSpPr>
            <p:cNvPr id="4" name="圆角矩形 3"/>
            <p:cNvSpPr/>
            <p:nvPr/>
          </p:nvSpPr>
          <p:spPr>
            <a:xfrm>
              <a:off x="4458288" y="3027170"/>
              <a:ext cx="673167" cy="642272"/>
            </a:xfrm>
            <a:prstGeom prst="roundRect">
              <a:avLst>
                <a:gd name="adj" fmla="val 11351"/>
              </a:avLst>
            </a:prstGeom>
            <a:grp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6"/>
              <a:ext cx="720670" cy="471014"/>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en-US" altLang="zh-CN" sz="6600" b="1" dirty="0">
                  <a:solidFill>
                    <a:schemeClr val="bg1"/>
                  </a:solidFill>
                </a:rPr>
                <a:t>01</a:t>
              </a:r>
              <a:endParaRPr lang="zh-CN" altLang="en-US" sz="6600" b="1" dirty="0">
                <a:solidFill>
                  <a:schemeClr val="bg1"/>
                </a:solidFill>
              </a:endParaRPr>
            </a:p>
          </p:txBody>
        </p:sp>
      </p:grpSp>
      <p:sp>
        <p:nvSpPr>
          <p:cNvPr id="9" name="文本框 8"/>
          <p:cNvSpPr txBox="1"/>
          <p:nvPr/>
        </p:nvSpPr>
        <p:spPr>
          <a:xfrm>
            <a:off x="6803390" y="2002790"/>
            <a:ext cx="3810000" cy="922020"/>
          </a:xfrm>
          <a:prstGeom prst="rect">
            <a:avLst/>
          </a:prstGeom>
          <a:noFill/>
        </p:spPr>
        <p:txBody>
          <a:bodyPr wrap="square" rtlCol="0">
            <a:spAutoFit/>
          </a:bodyPr>
          <a:p>
            <a:r>
              <a:rPr lang="zh-CN" altLang="en-US" sz="5400" b="1" spc="300" dirty="0">
                <a:solidFill>
                  <a:schemeClr val="tx1">
                    <a:lumMod val="75000"/>
                    <a:lumOff val="25000"/>
                  </a:schemeClr>
                </a:solidFill>
                <a:sym typeface="+mn-ea"/>
              </a:rPr>
              <a:t>课</a:t>
            </a:r>
            <a:r>
              <a:rPr lang="en-US" altLang="zh-CN" sz="5400" b="1" spc="300" dirty="0">
                <a:solidFill>
                  <a:schemeClr val="tx1">
                    <a:lumMod val="75000"/>
                    <a:lumOff val="25000"/>
                  </a:schemeClr>
                </a:solidFill>
                <a:sym typeface="+mn-ea"/>
              </a:rPr>
              <a:t> </a:t>
            </a:r>
            <a:r>
              <a:rPr lang="zh-CN" altLang="en-US" sz="5400" b="1" spc="300" dirty="0">
                <a:solidFill>
                  <a:schemeClr val="tx1">
                    <a:lumMod val="75000"/>
                    <a:lumOff val="25000"/>
                  </a:schemeClr>
                </a:solidFill>
                <a:sym typeface="+mn-ea"/>
              </a:rPr>
              <a:t>题</a:t>
            </a:r>
            <a:r>
              <a:rPr lang="en-US" altLang="zh-CN" sz="5400" b="1" spc="300" dirty="0">
                <a:solidFill>
                  <a:schemeClr val="tx1">
                    <a:lumMod val="75000"/>
                    <a:lumOff val="25000"/>
                  </a:schemeClr>
                </a:solidFill>
                <a:sym typeface="+mn-ea"/>
              </a:rPr>
              <a:t> </a:t>
            </a:r>
            <a:r>
              <a:rPr lang="zh-CN" altLang="en-US" sz="5400" b="1" spc="300" dirty="0">
                <a:solidFill>
                  <a:schemeClr val="tx1">
                    <a:lumMod val="75000"/>
                    <a:lumOff val="25000"/>
                  </a:schemeClr>
                </a:solidFill>
                <a:sym typeface="+mn-ea"/>
              </a:rPr>
              <a:t>背</a:t>
            </a:r>
            <a:r>
              <a:rPr lang="en-US" altLang="zh-CN" sz="5400" b="1" spc="300" dirty="0">
                <a:solidFill>
                  <a:schemeClr val="tx1">
                    <a:lumMod val="75000"/>
                    <a:lumOff val="25000"/>
                  </a:schemeClr>
                </a:solidFill>
                <a:sym typeface="+mn-ea"/>
              </a:rPr>
              <a:t> </a:t>
            </a:r>
            <a:r>
              <a:rPr lang="zh-CN" altLang="en-US" sz="5400" b="1" spc="300" dirty="0">
                <a:solidFill>
                  <a:schemeClr val="tx1">
                    <a:lumMod val="75000"/>
                    <a:lumOff val="25000"/>
                  </a:schemeClr>
                </a:solidFill>
                <a:sym typeface="+mn-ea"/>
              </a:rPr>
              <a:t>景</a:t>
            </a:r>
            <a:endParaRPr lang="zh-CN" altLang="en-US" sz="5400" spc="300" dirty="0">
              <a:solidFill>
                <a:schemeClr val="tx1">
                  <a:lumMod val="75000"/>
                  <a:lumOff val="25000"/>
                </a:schemeClr>
              </a:solidFill>
              <a:latin typeface="+mj-lt"/>
              <a:ea typeface="+mj-lt"/>
              <a:cs typeface="+mj-lt"/>
            </a:endParaRPr>
          </a:p>
        </p:txBody>
      </p:sp>
      <p:sp>
        <p:nvSpPr>
          <p:cNvPr id="24" name="矩形 23"/>
          <p:cNvSpPr/>
          <p:nvPr/>
        </p:nvSpPr>
        <p:spPr>
          <a:xfrm>
            <a:off x="7496810" y="3229610"/>
            <a:ext cx="2900680" cy="398780"/>
          </a:xfrm>
          <a:prstGeom prst="rect">
            <a:avLst/>
          </a:prstGeom>
        </p:spPr>
        <p:txBody>
          <a:bodyPr wrap="square">
            <a:spAutoFit/>
          </a:bodyPr>
          <a:p>
            <a:r>
              <a:rPr lang="en-US" altLang="zh-CN" sz="2000" dirty="0">
                <a:solidFill>
                  <a:schemeClr val="tx1">
                    <a:lumMod val="65000"/>
                    <a:lumOff val="35000"/>
                  </a:schemeClr>
                </a:solidFill>
                <a:sym typeface="+mn-ea"/>
              </a:rPr>
              <a:t>Project background</a:t>
            </a:r>
            <a:endParaRPr lang="en-US" altLang="zh-CN" sz="2000" dirty="0">
              <a:solidFill>
                <a:schemeClr val="tx1">
                  <a:lumMod val="65000"/>
                  <a:lumOff val="35000"/>
                </a:schemeClr>
              </a:solidFill>
              <a:sym typeface="+mn-ea"/>
            </a:endParaRPr>
          </a:p>
        </p:txBody>
      </p:sp>
      <p:cxnSp>
        <p:nvCxnSpPr>
          <p:cNvPr id="20" name="直接连接符 19"/>
          <p:cNvCxnSpPr/>
          <p:nvPr/>
        </p:nvCxnSpPr>
        <p:spPr>
          <a:xfrm flipV="1">
            <a:off x="5948045" y="3075940"/>
            <a:ext cx="5521960" cy="254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Oval 6"/>
          <p:cNvSpPr/>
          <p:nvPr/>
        </p:nvSpPr>
        <p:spPr>
          <a:xfrm>
            <a:off x="4430653" y="1156438"/>
            <a:ext cx="220582" cy="209474"/>
          </a:xfrm>
          <a:prstGeom prst="ellipse">
            <a:avLst/>
          </a:prstGeom>
          <a:solidFill>
            <a:srgbClr val="113E6A"/>
          </a:solidFill>
          <a:ln w="7" cap="flat" cmpd="sng">
            <a:solidFill>
              <a:schemeClr val="accent2"/>
            </a:solidFill>
            <a:prstDash val="solid"/>
            <a:round/>
            <a:headEnd type="none" w="med" len="med"/>
            <a:tailEnd type="none" w="med" len="med"/>
          </a:ln>
        </p:spPr>
        <p:txBody>
          <a:bodyPr anchor="t"/>
          <a:lstStyle/>
          <a:p>
            <a:endParaRPr lang="zh-CN" altLang="en-US" dirty="0">
              <a:latin typeface="+mn-ea"/>
              <a:ea typeface="+mn-ea"/>
            </a:endParaRPr>
          </a:p>
        </p:txBody>
      </p:sp>
      <p:sp>
        <p:nvSpPr>
          <p:cNvPr id="2" name="矩形 1"/>
          <p:cNvSpPr/>
          <p:nvPr/>
        </p:nvSpPr>
        <p:spPr>
          <a:xfrm>
            <a:off x="2456557" y="787723"/>
            <a:ext cx="935763" cy="368300"/>
          </a:xfrm>
          <a:prstGeom prst="rect">
            <a:avLst/>
          </a:prstGeom>
        </p:spPr>
        <p:txBody>
          <a:bodyPr wrap="square">
            <a:spAutoFit/>
          </a:bodyPr>
          <a:lstStyle/>
          <a:p>
            <a:endParaRPr lang="zh-CN" altLang="en-US" dirty="0"/>
          </a:p>
        </p:txBody>
      </p:sp>
      <p:sp>
        <p:nvSpPr>
          <p:cNvPr id="27" name="TextBox 11"/>
          <p:cNvSpPr txBox="1"/>
          <p:nvPr/>
        </p:nvSpPr>
        <p:spPr>
          <a:xfrm>
            <a:off x="464185" y="2037217"/>
            <a:ext cx="7291904" cy="2168525"/>
          </a:xfrm>
          <a:prstGeom prst="rect">
            <a:avLst/>
          </a:prstGeom>
          <a:noFill/>
          <a:ln w="9525">
            <a:noFill/>
          </a:ln>
        </p:spPr>
        <p:txBody>
          <a:bodyPr anchor="t">
            <a:spAutoFit/>
          </a:bodyPr>
          <a:lstStyle/>
          <a:p>
            <a:pPr algn="ctr">
              <a:lnSpc>
                <a:spcPct val="150000"/>
              </a:lnSpc>
            </a:pPr>
            <a:r>
              <a:rPr lang="zh-CN" altLang="en-US" b="1" dirty="0">
                <a:solidFill>
                  <a:schemeClr val="accent1"/>
                </a:solidFill>
                <a:latin typeface="微软雅黑" panose="020B0503020204020204" charset="-122"/>
                <a:ea typeface="微软雅黑" panose="020B0503020204020204" charset="-122"/>
              </a:rPr>
              <a:t>轻量计算方向：边缘智能量化压缩</a:t>
            </a:r>
            <a:r>
              <a:rPr lang="en-US" altLang="zh-CN" b="1" dirty="0">
                <a:solidFill>
                  <a:schemeClr val="accent1"/>
                </a:solidFill>
                <a:latin typeface="微软雅黑" panose="020B0503020204020204" charset="-122"/>
                <a:ea typeface="微软雅黑" panose="020B0503020204020204" charset="-122"/>
              </a:rPr>
              <a:t>/</a:t>
            </a:r>
            <a:r>
              <a:rPr lang="zh-CN" altLang="en-US" b="1" dirty="0">
                <a:solidFill>
                  <a:schemeClr val="accent1"/>
                </a:solidFill>
                <a:latin typeface="微软雅黑" panose="020B0503020204020204" charset="-122"/>
                <a:ea typeface="微软雅黑" panose="020B0503020204020204" charset="-122"/>
              </a:rPr>
              <a:t>加速技术</a:t>
            </a:r>
            <a:endParaRPr lang="en-US" altLang="zh-CN" b="1" dirty="0" smtClean="0">
              <a:solidFill>
                <a:schemeClr val="accent1"/>
              </a:solidFill>
              <a:latin typeface="微软雅黑" panose="020B0503020204020204" charset="-122"/>
              <a:ea typeface="微软雅黑" panose="020B0503020204020204" charset="-122"/>
            </a:endParaRPr>
          </a:p>
          <a:p>
            <a:pPr>
              <a:lnSpc>
                <a:spcPct val="150000"/>
              </a:lnSpc>
            </a:pPr>
            <a:r>
              <a:rPr lang="zh-CN" altLang="en-US" dirty="0" smtClean="0">
                <a:solidFill>
                  <a:schemeClr val="accent1"/>
                </a:solidFill>
                <a:latin typeface="微软雅黑" panose="020B0503020204020204" charset="-122"/>
                <a:ea typeface="微软雅黑" panose="020B0503020204020204" charset="-122"/>
              </a:rPr>
              <a:t>边缘</a:t>
            </a:r>
            <a:r>
              <a:rPr lang="zh-CN" altLang="en-US" dirty="0">
                <a:solidFill>
                  <a:schemeClr val="accent1"/>
                </a:solidFill>
                <a:latin typeface="微软雅黑" panose="020B0503020204020204" charset="-122"/>
                <a:ea typeface="微软雅黑" panose="020B0503020204020204" charset="-122"/>
              </a:rPr>
              <a:t>智能计算面临着人工智能模型复杂、计算量急剧增长，处理数据丢失信息与能耗攀升的问题。本项目提出一种综合方案，达到既能降低模型的存储和计算开销，提高计算速度和效率，又保证模型的性能、泛化能力、鲁棒性和表达能力的目标。</a:t>
            </a:r>
            <a:endParaRPr lang="zh-CN" altLang="en-US" dirty="0">
              <a:solidFill>
                <a:schemeClr val="accent1"/>
              </a:solidFill>
              <a:latin typeface="微软雅黑" panose="020B0503020204020204" charset="-122"/>
              <a:ea typeface="微软雅黑" panose="020B0503020204020204" charset="-122"/>
            </a:endParaRPr>
          </a:p>
        </p:txBody>
      </p:sp>
      <p:sp>
        <p:nvSpPr>
          <p:cNvPr id="3" name="矩形 2"/>
          <p:cNvSpPr/>
          <p:nvPr/>
        </p:nvSpPr>
        <p:spPr bwMode="auto">
          <a:xfrm>
            <a:off x="1874970" y="2165715"/>
            <a:ext cx="935763" cy="348518"/>
          </a:xfrm>
          <a:prstGeom prst="rect">
            <a:avLst/>
          </a:prstGeom>
          <a:noFill/>
          <a:ln w="25400" cap="flat" cmpd="sng" algn="ctr">
            <a:solidFill>
              <a:srgbClr val="FF0000"/>
            </a:solidFill>
            <a:prstDash val="solid"/>
            <a:round/>
            <a:headEnd type="none" w="med" len="med"/>
            <a:tailEnd type="none" w="med" len="med"/>
          </a:ln>
        </p:spPr>
        <p:txBody>
          <a:bodyPr vert="horz" wrap="square" lIns="91406" tIns="45703" rIns="91406" bIns="45703"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矩形 29"/>
          <p:cNvSpPr/>
          <p:nvPr/>
        </p:nvSpPr>
        <p:spPr bwMode="auto">
          <a:xfrm>
            <a:off x="4430322" y="2169971"/>
            <a:ext cx="935763" cy="348518"/>
          </a:xfrm>
          <a:prstGeom prst="rect">
            <a:avLst/>
          </a:prstGeom>
          <a:noFill/>
          <a:ln w="25400" cap="flat" cmpd="sng" algn="ctr">
            <a:solidFill>
              <a:srgbClr val="FF0000"/>
            </a:solidFill>
            <a:prstDash val="solid"/>
            <a:round/>
            <a:headEnd type="none" w="med" len="med"/>
            <a:tailEnd type="none" w="med" len="med"/>
          </a:ln>
        </p:spPr>
        <p:txBody>
          <a:bodyPr vert="horz" wrap="square" lIns="91406" tIns="45703" rIns="91406" bIns="45703"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mn-ea"/>
              <a:ea typeface="+mn-ea"/>
            </a:endParaRPr>
          </a:p>
        </p:txBody>
      </p:sp>
      <p:sp>
        <p:nvSpPr>
          <p:cNvPr id="4" name="矩形 3"/>
          <p:cNvSpPr/>
          <p:nvPr/>
        </p:nvSpPr>
        <p:spPr>
          <a:xfrm>
            <a:off x="4854434" y="899464"/>
            <a:ext cx="6093778" cy="755650"/>
          </a:xfrm>
          <a:prstGeom prst="rect">
            <a:avLst/>
          </a:prstGeom>
        </p:spPr>
        <p:txBody>
          <a:bodyPr>
            <a:spAutoFit/>
          </a:bodyPr>
          <a:lstStyle/>
          <a:p>
            <a:pPr>
              <a:lnSpc>
                <a:spcPct val="120000"/>
              </a:lnSpc>
            </a:pPr>
            <a:r>
              <a:rPr lang="zh-CN" altLang="en-US" b="1" dirty="0">
                <a:latin typeface="+mn-ea"/>
                <a:ea typeface="+mn-ea"/>
              </a:rPr>
              <a:t>轻量计算</a:t>
            </a:r>
            <a:r>
              <a:rPr lang="zh-CN" altLang="en-US" dirty="0">
                <a:latin typeface="+mn-ea"/>
                <a:ea typeface="+mn-ea"/>
              </a:rPr>
              <a:t>：</a:t>
            </a:r>
            <a:r>
              <a:rPr lang="zh-CN" altLang="en-US" dirty="0">
                <a:solidFill>
                  <a:schemeClr val="accent1">
                    <a:lumMod val="75000"/>
                  </a:schemeClr>
                </a:solidFill>
                <a:latin typeface="+mn-ea"/>
                <a:ea typeface="+mn-ea"/>
              </a:rPr>
              <a:t>不牺牲功能的前提下，降低计算任务的资源需求，包括处理器、内存、存储和能源等资源。</a:t>
            </a:r>
            <a:endParaRPr lang="zh-CN" altLang="en-US" dirty="0">
              <a:solidFill>
                <a:schemeClr val="accent1">
                  <a:lumMod val="75000"/>
                </a:schemeClr>
              </a:solidFill>
              <a:latin typeface="+mn-ea"/>
              <a:ea typeface="+mn-ea"/>
            </a:endParaRPr>
          </a:p>
        </p:txBody>
      </p:sp>
      <p:cxnSp>
        <p:nvCxnSpPr>
          <p:cNvPr id="23" name="肘形连接符 22"/>
          <p:cNvCxnSpPr/>
          <p:nvPr/>
        </p:nvCxnSpPr>
        <p:spPr bwMode="auto">
          <a:xfrm rot="10800000" flipV="1">
            <a:off x="2341880" y="1297940"/>
            <a:ext cx="2111375" cy="867410"/>
          </a:xfrm>
          <a:prstGeom prst="bentConnector3">
            <a:avLst>
              <a:gd name="adj1" fmla="val 99729"/>
            </a:avLst>
          </a:prstGeom>
          <a:solidFill>
            <a:schemeClr val="accent1"/>
          </a:solidFill>
          <a:ln w="25400" cap="flat" cmpd="sng" algn="ctr">
            <a:solidFill>
              <a:schemeClr val="tx1"/>
            </a:solidFill>
            <a:prstDash val="solid"/>
            <a:round/>
            <a:headEnd type="none" w="med" len="med"/>
            <a:tailEnd type="none" w="med" len="med"/>
          </a:ln>
        </p:spPr>
      </p:cxnSp>
      <p:sp>
        <p:nvSpPr>
          <p:cNvPr id="52" name="矩形 51"/>
          <p:cNvSpPr/>
          <p:nvPr/>
        </p:nvSpPr>
        <p:spPr>
          <a:xfrm>
            <a:off x="8599925" y="2867419"/>
            <a:ext cx="3041015" cy="583565"/>
          </a:xfrm>
          <a:prstGeom prst="rect">
            <a:avLst/>
          </a:prstGeom>
        </p:spPr>
        <p:txBody>
          <a:bodyPr wrap="none">
            <a:spAutoFit/>
          </a:bodyPr>
          <a:lstStyle/>
          <a:p>
            <a:r>
              <a:rPr lang="zh-CN" altLang="en-US" sz="3200" b="1" dirty="0">
                <a:solidFill>
                  <a:srgbClr val="C00000"/>
                </a:solidFill>
                <a:latin typeface="黑体" panose="02010609060101010101" charset="-122"/>
                <a:ea typeface="黑体" panose="02010609060101010101" charset="-122"/>
              </a:rPr>
              <a:t>提速节能不减效</a:t>
            </a:r>
            <a:endParaRPr lang="zh-CN" altLang="en-US" sz="3200" b="1" dirty="0">
              <a:solidFill>
                <a:srgbClr val="C00000"/>
              </a:solidFill>
              <a:latin typeface="黑体" panose="02010609060101010101" charset="-122"/>
              <a:ea typeface="黑体" panose="02010609060101010101" charset="-122"/>
            </a:endParaRPr>
          </a:p>
        </p:txBody>
      </p:sp>
      <p:grpSp>
        <p:nvGrpSpPr>
          <p:cNvPr id="6" name="组合 5"/>
          <p:cNvGrpSpPr/>
          <p:nvPr/>
        </p:nvGrpSpPr>
        <p:grpSpPr>
          <a:xfrm>
            <a:off x="455930" y="365125"/>
            <a:ext cx="538480" cy="541020"/>
            <a:chOff x="4436343" y="1649887"/>
            <a:chExt cx="720670" cy="608017"/>
          </a:xfrm>
        </p:grpSpPr>
        <p:sp>
          <p:nvSpPr>
            <p:cNvPr id="8" name="圆角矩形 7"/>
            <p:cNvSpPr/>
            <p:nvPr>
              <p:custDataLst>
                <p:tags r:id="rId1"/>
              </p:custDataLst>
            </p:nvPr>
          </p:nvSpPr>
          <p:spPr>
            <a:xfrm>
              <a:off x="4460139" y="1649887"/>
              <a:ext cx="673079" cy="608017"/>
            </a:xfrm>
            <a:prstGeom prst="roundRect">
              <a:avLst>
                <a:gd name="adj" fmla="val 11351"/>
              </a:avLst>
            </a:prstGeom>
            <a:solidFill>
              <a:schemeClr val="accent1">
                <a:lumMod val="75000"/>
              </a:schemeClr>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2" name="文本框 11"/>
            <p:cNvSpPr txBox="1"/>
            <p:nvPr>
              <p:custDataLst>
                <p:tags r:id="rId2"/>
              </p:custDataLst>
            </p:nvPr>
          </p:nvSpPr>
          <p:spPr>
            <a:xfrm>
              <a:off x="4436343" y="1781883"/>
              <a:ext cx="720670" cy="378940"/>
            </a:xfrm>
            <a:prstGeom prst="rect">
              <a:avLst/>
            </a:prstGeom>
            <a:noFill/>
          </p:spPr>
          <p:txBody>
            <a:bodyPr wrap="square" rtlCol="0">
              <a:spAutoFit/>
            </a:bodyPr>
            <a:p>
              <a:pPr algn="ctr"/>
              <a:r>
                <a:rPr lang="en-US" altLang="zh-CN" sz="1600" b="1" dirty="0">
                  <a:solidFill>
                    <a:schemeClr val="bg1"/>
                  </a:solidFill>
                </a:rPr>
                <a:t>01</a:t>
              </a:r>
              <a:endParaRPr lang="en-US" altLang="zh-CN" sz="1600" b="1" dirty="0">
                <a:solidFill>
                  <a:schemeClr val="bg1"/>
                </a:solidFill>
              </a:endParaRPr>
            </a:p>
          </p:txBody>
        </p:sp>
      </p:grpSp>
      <p:sp>
        <p:nvSpPr>
          <p:cNvPr id="17" name="文本框 16"/>
          <p:cNvSpPr txBox="1"/>
          <p:nvPr>
            <p:custDataLst>
              <p:tags r:id="rId3"/>
            </p:custDataLst>
          </p:nvPr>
        </p:nvSpPr>
        <p:spPr>
          <a:xfrm>
            <a:off x="1055116" y="405093"/>
            <a:ext cx="2791715" cy="460375"/>
          </a:xfrm>
          <a:prstGeom prst="rect">
            <a:avLst/>
          </a:prstGeom>
          <a:noFill/>
        </p:spPr>
        <p:txBody>
          <a:bodyPr wrap="square" rtlCol="0">
            <a:spAutoFit/>
          </a:bodyPr>
          <a:p>
            <a:r>
              <a:rPr lang="zh-CN" altLang="en-US" sz="2400" b="1" spc="300" dirty="0">
                <a:solidFill>
                  <a:schemeClr val="tx1">
                    <a:lumMod val="75000"/>
                    <a:lumOff val="25000"/>
                  </a:schemeClr>
                </a:solidFill>
              </a:rPr>
              <a:t>课题背景</a:t>
            </a:r>
            <a:endParaRPr lang="zh-CN" altLang="en-US" sz="2400" b="1" spc="300" dirty="0">
              <a:solidFill>
                <a:schemeClr val="tx1">
                  <a:lumMod val="75000"/>
                  <a:lumOff val="25000"/>
                </a:schemeClr>
              </a:solidFill>
            </a:endParaRPr>
          </a:p>
        </p:txBody>
      </p:sp>
      <p:grpSp>
        <p:nvGrpSpPr>
          <p:cNvPr id="9" name="组合 8"/>
          <p:cNvGrpSpPr/>
          <p:nvPr/>
        </p:nvGrpSpPr>
        <p:grpSpPr>
          <a:xfrm>
            <a:off x="-3694" y="6575725"/>
            <a:ext cx="12195694" cy="282275"/>
            <a:chOff x="-3694" y="6575725"/>
            <a:chExt cx="12195694" cy="282275"/>
          </a:xfrm>
        </p:grpSpPr>
        <p:sp>
          <p:nvSpPr>
            <p:cNvPr id="16" name="矩形 19"/>
            <p:cNvSpPr/>
            <p:nvPr>
              <p:custDataLst>
                <p:tags r:id="rId4"/>
              </p:custDataLst>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solidFill>
              <a:schemeClr val="accent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0" name="文本框 9"/>
            <p:cNvSpPr txBox="1"/>
            <p:nvPr>
              <p:custDataLst>
                <p:tags r:id="rId5"/>
              </p:custDataLst>
            </p:nvPr>
          </p:nvSpPr>
          <p:spPr>
            <a:xfrm>
              <a:off x="9782176" y="6575725"/>
              <a:ext cx="1809750" cy="276999"/>
            </a:xfrm>
            <a:prstGeom prst="rect">
              <a:avLst/>
            </a:prstGeom>
            <a:noFill/>
          </p:spPr>
          <p:txBody>
            <a:bodyPr wrap="square" rtlCol="0">
              <a:spAutoFit/>
            </a:bodyPr>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11" name="矩形 21"/>
            <p:cNvSpPr/>
            <p:nvPr>
              <p:custDataLst>
                <p:tags r:id="rId6"/>
              </p:custDataLst>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sp>
        <p:nvSpPr>
          <p:cNvPr id="13" name="文本框 12"/>
          <p:cNvSpPr txBox="1"/>
          <p:nvPr/>
        </p:nvSpPr>
        <p:spPr>
          <a:xfrm>
            <a:off x="4317365" y="4609465"/>
            <a:ext cx="1276350" cy="368300"/>
          </a:xfrm>
          <a:prstGeom prst="rect">
            <a:avLst/>
          </a:prstGeom>
          <a:noFill/>
        </p:spPr>
        <p:txBody>
          <a:bodyPr wrap="square" rtlCol="0">
            <a:spAutoFit/>
          </a:bodyPr>
          <a:p>
            <a:r>
              <a:rPr lang="zh-CN" altLang="en-US" b="1" dirty="0">
                <a:solidFill>
                  <a:schemeClr val="accent1">
                    <a:lumMod val="75000"/>
                  </a:schemeClr>
                </a:solidFill>
                <a:latin typeface="+mn-ea"/>
              </a:rPr>
              <a:t>知识蒸馏</a:t>
            </a:r>
            <a:endParaRPr lang="zh-CN" altLang="en-US" b="1" dirty="0">
              <a:solidFill>
                <a:schemeClr val="accent1">
                  <a:lumMod val="75000"/>
                </a:schemeClr>
              </a:solidFill>
              <a:latin typeface="+mn-ea"/>
            </a:endParaRPr>
          </a:p>
        </p:txBody>
      </p:sp>
      <p:sp>
        <p:nvSpPr>
          <p:cNvPr id="14" name="文本框 13"/>
          <p:cNvSpPr txBox="1"/>
          <p:nvPr/>
        </p:nvSpPr>
        <p:spPr>
          <a:xfrm>
            <a:off x="4317365" y="5006340"/>
            <a:ext cx="1276350" cy="368300"/>
          </a:xfrm>
          <a:prstGeom prst="rect">
            <a:avLst/>
          </a:prstGeom>
          <a:noFill/>
        </p:spPr>
        <p:txBody>
          <a:bodyPr wrap="square" rtlCol="0">
            <a:spAutoFit/>
          </a:bodyPr>
          <a:p>
            <a:pPr algn="l">
              <a:buClrTx/>
              <a:buSzTx/>
              <a:buFontTx/>
            </a:pPr>
            <a:r>
              <a:rPr lang="zh-CN" altLang="en-US" b="1" dirty="0">
                <a:solidFill>
                  <a:schemeClr val="accent1">
                    <a:lumMod val="75000"/>
                  </a:schemeClr>
                </a:solidFill>
                <a:latin typeface="+mn-ea"/>
              </a:rPr>
              <a:t>剪枝</a:t>
            </a:r>
            <a:endParaRPr lang="zh-CN" altLang="en-US" b="1" dirty="0">
              <a:solidFill>
                <a:schemeClr val="accent1">
                  <a:lumMod val="75000"/>
                </a:schemeClr>
              </a:solidFill>
              <a:latin typeface="+mn-ea"/>
              <a:ea typeface="微软雅黑" panose="020B0503020204020204" charset="-122"/>
            </a:endParaRPr>
          </a:p>
        </p:txBody>
      </p:sp>
      <p:sp>
        <p:nvSpPr>
          <p:cNvPr id="19" name="文本框 18"/>
          <p:cNvSpPr txBox="1"/>
          <p:nvPr/>
        </p:nvSpPr>
        <p:spPr>
          <a:xfrm>
            <a:off x="4317365" y="5403215"/>
            <a:ext cx="1276350" cy="368300"/>
          </a:xfrm>
          <a:prstGeom prst="rect">
            <a:avLst/>
          </a:prstGeom>
          <a:noFill/>
        </p:spPr>
        <p:txBody>
          <a:bodyPr wrap="square" rtlCol="0">
            <a:spAutoFit/>
          </a:bodyPr>
          <a:p>
            <a:pPr algn="l">
              <a:buClrTx/>
              <a:buSzTx/>
              <a:buFontTx/>
            </a:pPr>
            <a:r>
              <a:rPr lang="zh-CN" altLang="en-US" b="1" dirty="0">
                <a:solidFill>
                  <a:srgbClr val="C00000"/>
                </a:solidFill>
                <a:latin typeface="+mn-ea"/>
              </a:rPr>
              <a:t>稀疏化</a:t>
            </a:r>
            <a:endParaRPr lang="zh-CN" altLang="en-US" b="1" dirty="0">
              <a:solidFill>
                <a:srgbClr val="C00000"/>
              </a:solidFill>
              <a:latin typeface="+mn-ea"/>
            </a:endParaRPr>
          </a:p>
        </p:txBody>
      </p:sp>
      <p:sp>
        <p:nvSpPr>
          <p:cNvPr id="20" name="文本框 19"/>
          <p:cNvSpPr txBox="1"/>
          <p:nvPr/>
        </p:nvSpPr>
        <p:spPr>
          <a:xfrm>
            <a:off x="4317365" y="5800090"/>
            <a:ext cx="1276350" cy="368300"/>
          </a:xfrm>
          <a:prstGeom prst="rect">
            <a:avLst/>
          </a:prstGeom>
          <a:noFill/>
        </p:spPr>
        <p:txBody>
          <a:bodyPr wrap="square" rtlCol="0">
            <a:spAutoFit/>
          </a:bodyPr>
          <a:p>
            <a:pPr algn="l">
              <a:buClrTx/>
              <a:buSzTx/>
              <a:buFontTx/>
            </a:pPr>
            <a:r>
              <a:rPr lang="zh-CN" altLang="en-US" b="1" dirty="0">
                <a:solidFill>
                  <a:schemeClr val="accent1">
                    <a:lumMod val="75000"/>
                  </a:schemeClr>
                </a:solidFill>
                <a:latin typeface="+mn-ea"/>
              </a:rPr>
              <a:t>量化</a:t>
            </a:r>
            <a:endParaRPr lang="zh-CN" altLang="en-US" b="1" dirty="0">
              <a:solidFill>
                <a:schemeClr val="accent1">
                  <a:lumMod val="75000"/>
                </a:schemeClr>
              </a:solidFill>
              <a:latin typeface="+mn-ea"/>
            </a:endParaRPr>
          </a:p>
        </p:txBody>
      </p:sp>
      <p:sp>
        <p:nvSpPr>
          <p:cNvPr id="21" name="文本框 20"/>
          <p:cNvSpPr txBox="1"/>
          <p:nvPr/>
        </p:nvSpPr>
        <p:spPr>
          <a:xfrm>
            <a:off x="2346960" y="5215890"/>
            <a:ext cx="1604010" cy="398780"/>
          </a:xfrm>
          <a:prstGeom prst="rect">
            <a:avLst/>
          </a:prstGeom>
          <a:noFill/>
        </p:spPr>
        <p:txBody>
          <a:bodyPr wrap="square" rtlCol="0">
            <a:spAutoFit/>
          </a:bodyPr>
          <a:p>
            <a:pPr algn="l">
              <a:buClrTx/>
              <a:buSzTx/>
              <a:buFontTx/>
            </a:pPr>
            <a:r>
              <a:rPr lang="zh-CN" altLang="en-US" sz="2000" b="1" dirty="0">
                <a:solidFill>
                  <a:schemeClr val="accent1">
                    <a:lumMod val="75000"/>
                  </a:schemeClr>
                </a:solidFill>
                <a:latin typeface="+mn-ea"/>
              </a:rPr>
              <a:t>轻量化方法</a:t>
            </a:r>
            <a:endParaRPr lang="zh-CN" altLang="en-US" sz="2000" b="1" dirty="0">
              <a:solidFill>
                <a:schemeClr val="accent1">
                  <a:lumMod val="75000"/>
                </a:schemeClr>
              </a:solidFill>
              <a:latin typeface="+mn-ea"/>
            </a:endParaRPr>
          </a:p>
        </p:txBody>
      </p:sp>
      <p:sp>
        <p:nvSpPr>
          <p:cNvPr id="22" name="左大括号 21"/>
          <p:cNvSpPr/>
          <p:nvPr/>
        </p:nvSpPr>
        <p:spPr>
          <a:xfrm>
            <a:off x="3950970" y="4650105"/>
            <a:ext cx="229235" cy="149288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4" name="直接连接符 23"/>
          <p:cNvCxnSpPr/>
          <p:nvPr/>
        </p:nvCxnSpPr>
        <p:spPr>
          <a:xfrm flipV="1">
            <a:off x="-29210" y="4289425"/>
            <a:ext cx="12232640" cy="10795"/>
          </a:xfrm>
          <a:prstGeom prst="line">
            <a:avLst/>
          </a:prstGeom>
        </p:spPr>
        <p:style>
          <a:lnRef idx="2">
            <a:schemeClr val="accent1"/>
          </a:lnRef>
          <a:fillRef idx="0">
            <a:srgbClr val="FFFFFF"/>
          </a:fillRef>
          <a:effectRef idx="0">
            <a:srgbClr val="FFFFFF"/>
          </a:effectRef>
          <a:fontRef idx="minor">
            <a:schemeClr val="tx1"/>
          </a:fontRef>
        </p:style>
      </p:cxnSp>
      <p:sp>
        <p:nvSpPr>
          <p:cNvPr id="28" name="矩形 27"/>
          <p:cNvSpPr/>
          <p:nvPr>
            <p:custDataLst>
              <p:tags r:id="rId7"/>
            </p:custDataLst>
          </p:nvPr>
        </p:nvSpPr>
        <p:spPr>
          <a:xfrm>
            <a:off x="6868280" y="5260734"/>
            <a:ext cx="2224405" cy="583565"/>
          </a:xfrm>
          <a:prstGeom prst="rect">
            <a:avLst/>
          </a:prstGeom>
        </p:spPr>
        <p:txBody>
          <a:bodyPr wrap="none">
            <a:spAutoFit/>
          </a:bodyPr>
          <a:p>
            <a:r>
              <a:rPr lang="zh-CN" altLang="en-US" sz="3200" b="1" dirty="0">
                <a:solidFill>
                  <a:srgbClr val="C00000"/>
                </a:solidFill>
                <a:latin typeface="黑体" panose="02010609060101010101" charset="-122"/>
                <a:ea typeface="黑体" panose="02010609060101010101" charset="-122"/>
              </a:rPr>
              <a:t>本课题</a:t>
            </a:r>
            <a:r>
              <a:rPr lang="zh-CN" altLang="en-US" sz="3200" b="1" dirty="0">
                <a:solidFill>
                  <a:srgbClr val="C00000"/>
                </a:solidFill>
                <a:latin typeface="黑体" panose="02010609060101010101" charset="-122"/>
                <a:ea typeface="黑体" panose="02010609060101010101" charset="-122"/>
              </a:rPr>
              <a:t>采用</a:t>
            </a:r>
            <a:endParaRPr lang="zh-CN" altLang="en-US" sz="3200" b="1" dirty="0">
              <a:solidFill>
                <a:srgbClr val="C00000"/>
              </a:solidFill>
              <a:latin typeface="黑体" panose="02010609060101010101" charset="-122"/>
              <a:ea typeface="黑体" panose="02010609060101010101" charset="-122"/>
            </a:endParaRPr>
          </a:p>
        </p:txBody>
      </p:sp>
      <p:sp>
        <p:nvSpPr>
          <p:cNvPr id="37" name="右箭头 36"/>
          <p:cNvSpPr/>
          <p:nvPr/>
        </p:nvSpPr>
        <p:spPr>
          <a:xfrm>
            <a:off x="5491480" y="5447030"/>
            <a:ext cx="979170" cy="290195"/>
          </a:xfrm>
          <a:prstGeom prst="rightArrow">
            <a:avLst>
              <a:gd name="adj1" fmla="val 50000"/>
              <a:gd name="adj2" fmla="val 10656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7870"/>
    </mc:Choice>
    <mc:Fallback>
      <p:transition spd="slow" advTm="787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66000"/>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solidFill>
            <a:srgbClr val="3F7E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3F7DAA"/>
              </a:solidFill>
            </a:endParaRPr>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a:solidFill>
            <a:schemeClr val="accent1">
              <a:lumMod val="75000"/>
            </a:schemeClr>
          </a:solidFill>
        </p:grpSpPr>
        <p:sp>
          <p:nvSpPr>
            <p:cNvPr id="4" name="圆角矩形 3"/>
            <p:cNvSpPr/>
            <p:nvPr/>
          </p:nvSpPr>
          <p:spPr>
            <a:xfrm>
              <a:off x="4458288" y="3027170"/>
              <a:ext cx="673167" cy="642272"/>
            </a:xfrm>
            <a:prstGeom prst="roundRect">
              <a:avLst>
                <a:gd name="adj" fmla="val 11351"/>
              </a:avLst>
            </a:prstGeom>
            <a:grp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6"/>
              <a:ext cx="720670" cy="470507"/>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en-US" altLang="zh-CN" sz="6600" b="1" dirty="0">
                  <a:solidFill>
                    <a:schemeClr val="bg1"/>
                  </a:solidFill>
                </a:rPr>
                <a:t>02</a:t>
              </a:r>
              <a:endParaRPr lang="zh-CN" altLang="en-US" sz="6600" b="1" dirty="0">
                <a:solidFill>
                  <a:schemeClr val="bg1"/>
                </a:solidFill>
              </a:endParaRPr>
            </a:p>
          </p:txBody>
        </p:sp>
      </p:grpSp>
      <p:sp>
        <p:nvSpPr>
          <p:cNvPr id="9" name="文本框 8"/>
          <p:cNvSpPr txBox="1"/>
          <p:nvPr/>
        </p:nvSpPr>
        <p:spPr>
          <a:xfrm>
            <a:off x="6803390" y="2002790"/>
            <a:ext cx="3810000" cy="922020"/>
          </a:xfrm>
          <a:prstGeom prst="rect">
            <a:avLst/>
          </a:prstGeom>
          <a:noFill/>
        </p:spPr>
        <p:txBody>
          <a:bodyPr wrap="square" rtlCol="0">
            <a:spAutoFit/>
          </a:bodyPr>
          <a:p>
            <a:r>
              <a:rPr lang="zh-CN" altLang="en-US" sz="5400" b="1" spc="300" dirty="0">
                <a:solidFill>
                  <a:schemeClr val="tx1">
                    <a:lumMod val="75000"/>
                    <a:lumOff val="25000"/>
                  </a:schemeClr>
                </a:solidFill>
                <a:sym typeface="+mn-ea"/>
              </a:rPr>
              <a:t>任</a:t>
            </a:r>
            <a:r>
              <a:rPr lang="en-US" altLang="zh-CN" sz="5400" b="1" spc="300" dirty="0">
                <a:solidFill>
                  <a:schemeClr val="tx1">
                    <a:lumMod val="75000"/>
                    <a:lumOff val="25000"/>
                  </a:schemeClr>
                </a:solidFill>
                <a:sym typeface="+mn-ea"/>
              </a:rPr>
              <a:t> </a:t>
            </a:r>
            <a:r>
              <a:rPr lang="zh-CN" altLang="en-US" sz="5400" b="1" spc="300" dirty="0">
                <a:solidFill>
                  <a:schemeClr val="tx1">
                    <a:lumMod val="75000"/>
                    <a:lumOff val="25000"/>
                  </a:schemeClr>
                </a:solidFill>
                <a:sym typeface="+mn-ea"/>
              </a:rPr>
              <a:t>务</a:t>
            </a:r>
            <a:r>
              <a:rPr lang="en-US" altLang="zh-CN" sz="5400" b="1" spc="300" dirty="0">
                <a:solidFill>
                  <a:schemeClr val="tx1">
                    <a:lumMod val="75000"/>
                    <a:lumOff val="25000"/>
                  </a:schemeClr>
                </a:solidFill>
                <a:sym typeface="+mn-ea"/>
              </a:rPr>
              <a:t> </a:t>
            </a:r>
            <a:r>
              <a:rPr lang="zh-CN" altLang="en-US" sz="5400" b="1" spc="300" dirty="0">
                <a:solidFill>
                  <a:schemeClr val="tx1">
                    <a:lumMod val="75000"/>
                    <a:lumOff val="25000"/>
                  </a:schemeClr>
                </a:solidFill>
                <a:sym typeface="+mn-ea"/>
              </a:rPr>
              <a:t>目</a:t>
            </a:r>
            <a:r>
              <a:rPr lang="en-US" altLang="zh-CN" sz="5400" b="1" spc="300" dirty="0">
                <a:solidFill>
                  <a:schemeClr val="tx1">
                    <a:lumMod val="75000"/>
                    <a:lumOff val="25000"/>
                  </a:schemeClr>
                </a:solidFill>
                <a:sym typeface="+mn-ea"/>
              </a:rPr>
              <a:t> </a:t>
            </a:r>
            <a:r>
              <a:rPr lang="zh-CN" altLang="en-US" sz="5400" b="1" spc="300" dirty="0">
                <a:solidFill>
                  <a:schemeClr val="tx1">
                    <a:lumMod val="75000"/>
                    <a:lumOff val="25000"/>
                  </a:schemeClr>
                </a:solidFill>
                <a:sym typeface="+mn-ea"/>
              </a:rPr>
              <a:t>标</a:t>
            </a:r>
            <a:endParaRPr lang="zh-CN" altLang="en-US" sz="5400" spc="300" dirty="0">
              <a:solidFill>
                <a:schemeClr val="tx1">
                  <a:lumMod val="75000"/>
                  <a:lumOff val="25000"/>
                </a:schemeClr>
              </a:solidFill>
              <a:latin typeface="+mj-lt"/>
              <a:ea typeface="+mj-lt"/>
              <a:cs typeface="+mj-lt"/>
            </a:endParaRPr>
          </a:p>
        </p:txBody>
      </p:sp>
      <p:sp>
        <p:nvSpPr>
          <p:cNvPr id="24" name="矩形 23"/>
          <p:cNvSpPr/>
          <p:nvPr/>
        </p:nvSpPr>
        <p:spPr>
          <a:xfrm>
            <a:off x="7496810" y="3229610"/>
            <a:ext cx="2900680" cy="398780"/>
          </a:xfrm>
          <a:prstGeom prst="rect">
            <a:avLst/>
          </a:prstGeom>
        </p:spPr>
        <p:txBody>
          <a:bodyPr wrap="square">
            <a:spAutoFit/>
          </a:bodyPr>
          <a:p>
            <a:r>
              <a:rPr lang="en-US" altLang="zh-CN" sz="2000" dirty="0">
                <a:solidFill>
                  <a:schemeClr val="tx1">
                    <a:lumMod val="65000"/>
                    <a:lumOff val="35000"/>
                  </a:schemeClr>
                </a:solidFill>
                <a:sym typeface="+mn-ea"/>
              </a:rPr>
              <a:t>Tasks and Objectives</a:t>
            </a:r>
            <a:endParaRPr lang="en-US" altLang="zh-CN" sz="2000" dirty="0">
              <a:solidFill>
                <a:schemeClr val="tx1">
                  <a:lumMod val="65000"/>
                  <a:lumOff val="35000"/>
                </a:schemeClr>
              </a:solidFill>
              <a:sym typeface="+mn-ea"/>
            </a:endParaRPr>
          </a:p>
        </p:txBody>
      </p:sp>
      <p:cxnSp>
        <p:nvCxnSpPr>
          <p:cNvPr id="20" name="直接连接符 19"/>
          <p:cNvCxnSpPr/>
          <p:nvPr/>
        </p:nvCxnSpPr>
        <p:spPr>
          <a:xfrm flipV="1">
            <a:off x="5948045" y="3075940"/>
            <a:ext cx="5521960" cy="254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73000"/>
          </a:blip>
          <a:srcRect/>
          <a:stretch>
            <a:fillRect/>
          </a:stretch>
        </a:blipFill>
        <a:effectLst/>
      </p:bgPr>
    </p:bg>
    <p:spTree>
      <p:nvGrpSpPr>
        <p:cNvPr id="1" name=""/>
        <p:cNvGrpSpPr/>
        <p:nvPr/>
      </p:nvGrpSpPr>
      <p:grpSpPr/>
      <p:grpSp>
        <p:nvGrpSpPr>
          <p:cNvPr id="6" name="组合 5"/>
          <p:cNvGrpSpPr/>
          <p:nvPr/>
        </p:nvGrpSpPr>
        <p:grpSpPr>
          <a:xfrm>
            <a:off x="455930" y="365125"/>
            <a:ext cx="538480" cy="541020"/>
            <a:chOff x="4436343" y="1649887"/>
            <a:chExt cx="720670" cy="608017"/>
          </a:xfrm>
        </p:grpSpPr>
        <p:sp>
          <p:nvSpPr>
            <p:cNvPr id="7" name="圆角矩形 6"/>
            <p:cNvSpPr/>
            <p:nvPr/>
          </p:nvSpPr>
          <p:spPr>
            <a:xfrm>
              <a:off x="4460139" y="1649887"/>
              <a:ext cx="673079" cy="608017"/>
            </a:xfrm>
            <a:prstGeom prst="roundRect">
              <a:avLst>
                <a:gd name="adj" fmla="val 11351"/>
              </a:avLst>
            </a:prstGeom>
            <a:solidFill>
              <a:schemeClr val="accent1">
                <a:lumMod val="75000"/>
              </a:schemeClr>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2" name="文本框 11"/>
            <p:cNvSpPr txBox="1"/>
            <p:nvPr/>
          </p:nvSpPr>
          <p:spPr>
            <a:xfrm>
              <a:off x="4436343" y="1781883"/>
              <a:ext cx="720670" cy="378940"/>
            </a:xfrm>
            <a:prstGeom prst="rect">
              <a:avLst/>
            </a:prstGeom>
            <a:noFill/>
          </p:spPr>
          <p:txBody>
            <a:bodyPr wrap="square" rtlCol="0">
              <a:spAutoFit/>
            </a:bodyPr>
            <a:p>
              <a:pPr algn="ctr"/>
              <a:r>
                <a:rPr lang="en-US" altLang="zh-CN" sz="1600" b="1" dirty="0">
                  <a:solidFill>
                    <a:schemeClr val="bg1"/>
                  </a:solidFill>
                </a:rPr>
                <a:t>02</a:t>
              </a:r>
              <a:endParaRPr lang="en-US" altLang="zh-CN" sz="1600" b="1" dirty="0">
                <a:solidFill>
                  <a:schemeClr val="bg1"/>
                </a:solidFill>
              </a:endParaRPr>
            </a:p>
          </p:txBody>
        </p:sp>
      </p:grpSp>
      <p:sp>
        <p:nvSpPr>
          <p:cNvPr id="17" name="文本框 16"/>
          <p:cNvSpPr txBox="1"/>
          <p:nvPr/>
        </p:nvSpPr>
        <p:spPr>
          <a:xfrm>
            <a:off x="1055370" y="405130"/>
            <a:ext cx="5160010" cy="460375"/>
          </a:xfrm>
          <a:prstGeom prst="rect">
            <a:avLst/>
          </a:prstGeom>
          <a:noFill/>
        </p:spPr>
        <p:txBody>
          <a:bodyPr wrap="square" rtlCol="0">
            <a:spAutoFit/>
          </a:bodyPr>
          <a:p>
            <a:r>
              <a:rPr lang="zh-CN" altLang="en-US" sz="2400" b="1" spc="300" dirty="0">
                <a:solidFill>
                  <a:schemeClr val="tx1">
                    <a:lumMod val="75000"/>
                    <a:lumOff val="25000"/>
                  </a:schemeClr>
                </a:solidFill>
              </a:rPr>
              <a:t>任务目标</a:t>
            </a:r>
            <a:r>
              <a:rPr lang="en-US" altLang="zh-CN" sz="2400" b="1" spc="300" dirty="0">
                <a:solidFill>
                  <a:schemeClr val="tx1">
                    <a:lumMod val="75000"/>
                    <a:lumOff val="25000"/>
                  </a:schemeClr>
                </a:solidFill>
              </a:rPr>
              <a:t>——AutoBit</a:t>
            </a:r>
            <a:r>
              <a:rPr lang="zh-CN" altLang="en-US" sz="2400" b="1" spc="300" dirty="0">
                <a:solidFill>
                  <a:schemeClr val="tx1">
                    <a:lumMod val="75000"/>
                    <a:lumOff val="25000"/>
                  </a:schemeClr>
                </a:solidFill>
              </a:rPr>
              <a:t>平台</a:t>
            </a:r>
            <a:r>
              <a:rPr lang="zh-CN" altLang="en-US" sz="2400" b="1" spc="300" dirty="0">
                <a:solidFill>
                  <a:schemeClr val="tx1">
                    <a:lumMod val="75000"/>
                    <a:lumOff val="25000"/>
                  </a:schemeClr>
                </a:solidFill>
              </a:rPr>
              <a:t>介绍</a:t>
            </a:r>
            <a:endParaRPr lang="zh-CN" altLang="en-US" sz="2400" b="1" spc="300" dirty="0">
              <a:solidFill>
                <a:schemeClr val="tx1">
                  <a:lumMod val="75000"/>
                  <a:lumOff val="25000"/>
                </a:schemeClr>
              </a:solidFill>
            </a:endParaRPr>
          </a:p>
        </p:txBody>
      </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solidFill>
              <a:schemeClr val="accent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 name="文本框 1"/>
            <p:cNvSpPr txBox="1"/>
            <p:nvPr/>
          </p:nvSpPr>
          <p:spPr>
            <a:xfrm>
              <a:off x="9782176" y="6575725"/>
              <a:ext cx="1809750" cy="276999"/>
            </a:xfrm>
            <a:prstGeom prst="rect">
              <a:avLst/>
            </a:prstGeom>
            <a:noFill/>
          </p:spPr>
          <p:txBody>
            <a:bodyPr wrap="square" rtlCol="0">
              <a:spAutoFit/>
            </a:bodyPr>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pic>
        <p:nvPicPr>
          <p:cNvPr id="41" name="图片 40" descr="bhlogo"/>
          <p:cNvPicPr>
            <a:picLocks noChangeAspect="1"/>
          </p:cNvPicPr>
          <p:nvPr>
            <p:custDataLst>
              <p:tags r:id="rId2"/>
            </p:custDataLst>
          </p:nvPr>
        </p:nvPicPr>
        <p:blipFill>
          <a:blip r:embed="rId3"/>
          <a:stretch>
            <a:fillRect/>
          </a:stretch>
        </p:blipFill>
        <p:spPr>
          <a:xfrm>
            <a:off x="9157335" y="125095"/>
            <a:ext cx="2902585" cy="558165"/>
          </a:xfrm>
          <a:prstGeom prst="rect">
            <a:avLst/>
          </a:prstGeom>
        </p:spPr>
      </p:pic>
      <p:sp>
        <p:nvSpPr>
          <p:cNvPr id="3" name="文本框 2"/>
          <p:cNvSpPr txBox="1"/>
          <p:nvPr>
            <p:custDataLst>
              <p:tags r:id="rId4"/>
            </p:custDataLst>
          </p:nvPr>
        </p:nvSpPr>
        <p:spPr>
          <a:xfrm>
            <a:off x="473710" y="1192530"/>
            <a:ext cx="10846435" cy="4472305"/>
          </a:xfrm>
          <a:prstGeom prst="rect">
            <a:avLst/>
          </a:prstGeom>
          <a:noFill/>
        </p:spPr>
        <p:txBody>
          <a:bodyPr wrap="square" rtlCol="0" anchor="t">
            <a:noAutofit/>
          </a:bodyPr>
          <a:p>
            <a:pPr marL="800100" lvl="1" indent="-342900">
              <a:lnSpc>
                <a:spcPts val="3500"/>
              </a:lnSpc>
              <a:buFont typeface="Wingdings" panose="05000000000000000000" pitchFamily="2" charset="2"/>
              <a:buChar char="Ø"/>
            </a:pPr>
            <a:r>
              <a:rPr lang="zh-CN" altLang="en-US" sz="2000" b="1" dirty="0">
                <a:latin typeface="微软雅黑" panose="020B0503020204020204" charset="-122"/>
                <a:ea typeface="微软雅黑" panose="020B0503020204020204" charset="-122"/>
                <a:cs typeface="微软雅黑" panose="020B0503020204020204" charset="-122"/>
                <a:sym typeface="+mn-lt"/>
              </a:rPr>
              <a:t>功能</a:t>
            </a:r>
            <a:r>
              <a:rPr lang="en-US" altLang="zh-CN" sz="2000" b="1" dirty="0">
                <a:latin typeface="微软雅黑" panose="020B0503020204020204" charset="-122"/>
                <a:ea typeface="微软雅黑" panose="020B0503020204020204" charset="-122"/>
                <a:cs typeface="微软雅黑" panose="020B0503020204020204" charset="-122"/>
                <a:sym typeface="+mn-lt"/>
              </a:rPr>
              <a:t>1</a:t>
            </a:r>
            <a:r>
              <a:rPr lang="zh-CN" altLang="en-US" sz="2000" b="1" dirty="0">
                <a:latin typeface="微软雅黑" panose="020B0503020204020204" charset="-122"/>
                <a:ea typeface="微软雅黑" panose="020B0503020204020204" charset="-122"/>
                <a:cs typeface="微软雅黑" panose="020B0503020204020204" charset="-122"/>
                <a:sym typeface="+mn-lt"/>
              </a:rPr>
              <a:t>：为不同的</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lt"/>
              </a:rPr>
              <a:t>二值化算法提供评测</a:t>
            </a:r>
            <a:r>
              <a:rPr lang="zh-CN" altLang="en-US" sz="2000" b="1" dirty="0">
                <a:latin typeface="微软雅黑" panose="020B0503020204020204" charset="-122"/>
                <a:ea typeface="微软雅黑" panose="020B0503020204020204" charset="-122"/>
                <a:cs typeface="微软雅黑" panose="020B0503020204020204" charset="-122"/>
                <a:sym typeface="+mn-lt"/>
              </a:rPr>
              <a:t>（已完成）</a:t>
            </a:r>
            <a:endParaRPr lang="zh-CN" altLang="en-US" sz="2000" b="1" dirty="0">
              <a:latin typeface="微软雅黑" panose="020B0503020204020204" charset="-122"/>
              <a:ea typeface="微软雅黑" panose="020B0503020204020204" charset="-122"/>
              <a:cs typeface="微软雅黑" panose="020B0503020204020204" charset="-122"/>
              <a:sym typeface="+mn-lt"/>
            </a:endParaRPr>
          </a:p>
          <a:p>
            <a:pPr marL="1257300" lvl="2" indent="-342900">
              <a:lnSpc>
                <a:spcPts val="3500"/>
              </a:lnSpc>
              <a:buFont typeface="Wingdings" panose="05000000000000000000" pitchFamily="2" charset="2"/>
              <a:buChar char="Ø"/>
            </a:pPr>
            <a:r>
              <a:rPr lang="zh-CN" altLang="en-US" dirty="0">
                <a:latin typeface="Times New Roman" panose="02020603050405020304" charset="0"/>
                <a:ea typeface="微软雅黑" panose="020B0503020204020204" charset="-122"/>
                <a:cs typeface="Times New Roman" panose="02020603050405020304" charset="0"/>
                <a:sym typeface="+mn-lt"/>
              </a:rPr>
              <a:t>评测任务：</a:t>
            </a:r>
            <a:r>
              <a:rPr lang="en-US" altLang="zh-CN" dirty="0">
                <a:solidFill>
                  <a:srgbClr val="121212"/>
                </a:solidFill>
                <a:effectLst/>
                <a:latin typeface="Times New Roman" panose="02020603050405020304" charset="0"/>
                <a:ea typeface="微软雅黑" panose="020B0503020204020204" charset="-122"/>
                <a:cs typeface="Times New Roman" panose="02020603050405020304" charset="0"/>
                <a:sym typeface="+mn-ea"/>
              </a:rPr>
              <a:t>图像分类、目标检测、点云分类、点云分割、自然语言理解、语音分类</a:t>
            </a:r>
            <a:endParaRPr lang="en-US" altLang="zh-CN"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257300" lvl="2" indent="-342900">
              <a:lnSpc>
                <a:spcPts val="3500"/>
              </a:lnSpc>
              <a:buFont typeface="Wingdings" panose="05000000000000000000" pitchFamily="2" charset="2"/>
              <a:buChar char="Ø"/>
            </a:pP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评测数据集：</a:t>
            </a:r>
            <a:r>
              <a:rPr lang="en-US" altLang="zh-CN" dirty="0">
                <a:solidFill>
                  <a:srgbClr val="121212"/>
                </a:solidFill>
                <a:effectLst/>
                <a:latin typeface="Times New Roman" panose="02020603050405020304" charset="0"/>
                <a:ea typeface="微软雅黑" panose="020B0503020204020204" charset="-122"/>
                <a:cs typeface="Times New Roman" panose="02020603050405020304" charset="0"/>
                <a:sym typeface="+mn-ea"/>
              </a:rPr>
              <a:t>CIFAR10、ImageNet</a:t>
            </a: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a:t>
            </a:r>
            <a:r>
              <a:rPr lang="en-US" altLang="zh-CN" dirty="0">
                <a:solidFill>
                  <a:srgbClr val="121212"/>
                </a:solidFill>
                <a:effectLst/>
                <a:latin typeface="Times New Roman" panose="02020603050405020304" charset="0"/>
                <a:ea typeface="微软雅黑" panose="020B0503020204020204" charset="-122"/>
                <a:cs typeface="Times New Roman" panose="02020603050405020304" charset="0"/>
                <a:sym typeface="+mn-ea"/>
              </a:rPr>
              <a:t>COCO17、Pascal VOC07</a:t>
            </a: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a:t>
            </a:r>
            <a:r>
              <a:rPr lang="en-US" altLang="zh-CN" dirty="0">
                <a:solidFill>
                  <a:srgbClr val="121212"/>
                </a:solidFill>
                <a:effectLst/>
                <a:latin typeface="Times New Roman" panose="02020603050405020304" charset="0"/>
                <a:ea typeface="微软雅黑" panose="020B0503020204020204" charset="-122"/>
                <a:cs typeface="Times New Roman" panose="02020603050405020304" charset="0"/>
                <a:sym typeface="+mn-ea"/>
              </a:rPr>
              <a:t>ModelNet40</a:t>
            </a: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a:t>
            </a:r>
            <a:r>
              <a:rPr lang="en-US" altLang="zh-CN" dirty="0">
                <a:solidFill>
                  <a:srgbClr val="121212"/>
                </a:solidFill>
                <a:effectLst/>
                <a:latin typeface="Times New Roman" panose="02020603050405020304" charset="0"/>
                <a:ea typeface="微软雅黑" panose="020B0503020204020204" charset="-122"/>
                <a:cs typeface="Times New Roman" panose="02020603050405020304" charset="0"/>
                <a:sym typeface="+mn-ea"/>
              </a:rPr>
              <a:t>SharpNet、KITTI</a:t>
            </a: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a:t>
            </a:r>
            <a:r>
              <a:rPr lang="en-US" altLang="zh-CN" dirty="0">
                <a:solidFill>
                  <a:srgbClr val="121212"/>
                </a:solidFill>
                <a:effectLst/>
                <a:latin typeface="Times New Roman" panose="02020603050405020304" charset="0"/>
                <a:ea typeface="微软雅黑" panose="020B0503020204020204" charset="-122"/>
                <a:cs typeface="Times New Roman" panose="02020603050405020304" charset="0"/>
                <a:sym typeface="+mn-ea"/>
              </a:rPr>
              <a:t>GLUE</a:t>
            </a: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a:t>
            </a:r>
            <a:r>
              <a:rPr lang="en-US" altLang="zh-CN" dirty="0">
                <a:solidFill>
                  <a:srgbClr val="121212"/>
                </a:solidFill>
                <a:effectLst/>
                <a:latin typeface="Times New Roman" panose="02020603050405020304" charset="0"/>
                <a:ea typeface="微软雅黑" panose="020B0503020204020204" charset="-122"/>
                <a:cs typeface="Times New Roman" panose="02020603050405020304" charset="0"/>
                <a:sym typeface="+mn-ea"/>
              </a:rPr>
              <a:t>SpeechCom. </a:t>
            </a:r>
            <a:endParaRPr lang="en-US" altLang="zh-CN"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257300" lvl="2" indent="-342900">
              <a:lnSpc>
                <a:spcPts val="3500"/>
              </a:lnSpc>
              <a:buFont typeface="Wingdings" panose="05000000000000000000" pitchFamily="2" charset="2"/>
              <a:buChar char="Ø"/>
            </a:pP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评估指标：准确率（Accuracy）、全类平均准确率（MAP）、浮点运算次数（FLOPs）、模型大小（Model size）</a:t>
            </a:r>
            <a:endPar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257300" lvl="2" indent="-342900">
              <a:lnSpc>
                <a:spcPts val="3500"/>
              </a:lnSpc>
              <a:buFont typeface="Wingdings" panose="05000000000000000000" pitchFamily="2" charset="2"/>
              <a:buChar char="Ø"/>
            </a:pP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网络架构和二值化算法选择（平台提供、用户也可自定义上传）：</a:t>
            </a:r>
            <a:endPar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714500" lvl="3" indent="-342900">
              <a:lnSpc>
                <a:spcPts val="3500"/>
              </a:lnSpc>
              <a:buFont typeface="Wingdings" panose="05000000000000000000" charset="0"/>
              <a:buChar char="n"/>
            </a:pP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网络架构：ResNet18、ResNet20、ResNet34、ResNet50、VGG-small、Faster-RCNN、SSD、PointNet、FSMN、Deep-FSMN</a:t>
            </a:r>
            <a:endPar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714500" lvl="3" indent="-342900">
              <a:lnSpc>
                <a:spcPts val="3500"/>
              </a:lnSpc>
              <a:buFont typeface="Wingdings" panose="05000000000000000000" charset="0"/>
              <a:buChar char="n"/>
            </a:pP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二值化算子：BNN、XNOR、ReAct、Bi-Real、IR-net、DoReFa、FDA、ReCU、BiBERT、BiFSMN、BiPointNet</a:t>
            </a:r>
            <a:endPar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257300" lvl="2" indent="-342900">
              <a:lnSpc>
                <a:spcPts val="3500"/>
              </a:lnSpc>
              <a:buFont typeface="Wingdings" panose="05000000000000000000" pitchFamily="2" charset="2"/>
              <a:buChar char="Ø"/>
            </a:pPr>
            <a:endPar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257300" lvl="2" indent="-342900">
              <a:lnSpc>
                <a:spcPts val="3500"/>
              </a:lnSpc>
              <a:buFont typeface="Wingdings" panose="05000000000000000000" pitchFamily="2" charset="2"/>
              <a:buChar char="Ø"/>
            </a:pPr>
            <a:endParaRPr lang="en-US" altLang="zh-CN" i="0" dirty="0">
              <a:solidFill>
                <a:srgbClr val="121212"/>
              </a:solidFill>
              <a:effectLst/>
              <a:latin typeface="Times New Roman" panose="02020603050405020304" charset="0"/>
              <a:ea typeface="微软雅黑" panose="020B0503020204020204" charset="-122"/>
              <a:cs typeface="Times New Roman" panose="02020603050405020304" charset="0"/>
            </a:endParaRPr>
          </a:p>
          <a:p>
            <a:pPr marL="1257300" lvl="2" indent="-342900">
              <a:lnSpc>
                <a:spcPts val="3500"/>
              </a:lnSpc>
              <a:buFont typeface="Wingdings" panose="05000000000000000000" pitchFamily="2" charset="2"/>
              <a:buChar char="Ø"/>
            </a:pPr>
            <a:endParaRPr lang="zh-CN" altLang="en-US" sz="2000" dirty="0">
              <a:latin typeface="微软雅黑" panose="020B0503020204020204" charset="-122"/>
              <a:ea typeface="微软雅黑" panose="020B0503020204020204" charset="-122"/>
              <a:cs typeface="微软雅黑" panose="020B0503020204020204" charset="-122"/>
              <a:sym typeface="+mn-lt"/>
            </a:endParaRPr>
          </a:p>
          <a:p>
            <a:pPr marL="1257300" lvl="2" indent="-342900">
              <a:lnSpc>
                <a:spcPts val="3500"/>
              </a:lnSpc>
              <a:buFont typeface="Wingdings" panose="05000000000000000000" pitchFamily="2" charset="2"/>
              <a:buChar char="Ø"/>
            </a:pPr>
            <a:endParaRPr lang="zh-CN" altLang="en-US" dirty="0">
              <a:latin typeface="微软雅黑" panose="020B0503020204020204" charset="-122"/>
              <a:ea typeface="微软雅黑" panose="020B0503020204020204" charset="-122"/>
              <a:cs typeface="微软雅黑" panose="020B0503020204020204" charset="-122"/>
              <a:sym typeface="+mn-lt"/>
            </a:endParaRPr>
          </a:p>
          <a:p>
            <a:pPr marL="800100" lvl="1" indent="-342900">
              <a:lnSpc>
                <a:spcPts val="3500"/>
              </a:lnSpc>
              <a:buFont typeface="Wingdings" panose="05000000000000000000" pitchFamily="2" charset="2"/>
              <a:buChar char="Ø"/>
            </a:pPr>
            <a:endParaRPr lang="zh-CN" altLang="en-US" dirty="0">
              <a:latin typeface="微软雅黑" panose="020B0503020204020204" charset="-122"/>
              <a:ea typeface="微软雅黑" panose="020B0503020204020204" charset="-122"/>
              <a:cs typeface="微软雅黑" panose="020B0503020204020204"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73000"/>
          </a:blip>
          <a:srcRect/>
          <a:stretch>
            <a:fillRect/>
          </a:stretch>
        </a:blipFill>
        <a:effectLst/>
      </p:bgPr>
    </p:bg>
    <p:spTree>
      <p:nvGrpSpPr>
        <p:cNvPr id="1" name=""/>
        <p:cNvGrpSpPr/>
        <p:nvPr/>
      </p:nvGrpSpPr>
      <p:grpSpPr/>
      <p:grpSp>
        <p:nvGrpSpPr>
          <p:cNvPr id="6" name="组合 5"/>
          <p:cNvGrpSpPr/>
          <p:nvPr/>
        </p:nvGrpSpPr>
        <p:grpSpPr>
          <a:xfrm>
            <a:off x="455930" y="365125"/>
            <a:ext cx="538480" cy="541020"/>
            <a:chOff x="4436343" y="1649887"/>
            <a:chExt cx="720670" cy="608017"/>
          </a:xfrm>
        </p:grpSpPr>
        <p:sp>
          <p:nvSpPr>
            <p:cNvPr id="7" name="圆角矩形 6"/>
            <p:cNvSpPr/>
            <p:nvPr/>
          </p:nvSpPr>
          <p:spPr>
            <a:xfrm>
              <a:off x="4460139" y="1649887"/>
              <a:ext cx="673079" cy="608017"/>
            </a:xfrm>
            <a:prstGeom prst="roundRect">
              <a:avLst>
                <a:gd name="adj" fmla="val 11351"/>
              </a:avLst>
            </a:prstGeom>
            <a:solidFill>
              <a:schemeClr val="accent1">
                <a:lumMod val="75000"/>
              </a:schemeClr>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2" name="文本框 11"/>
            <p:cNvSpPr txBox="1"/>
            <p:nvPr/>
          </p:nvSpPr>
          <p:spPr>
            <a:xfrm>
              <a:off x="4436343" y="1781883"/>
              <a:ext cx="720670" cy="378940"/>
            </a:xfrm>
            <a:prstGeom prst="rect">
              <a:avLst/>
            </a:prstGeom>
            <a:noFill/>
          </p:spPr>
          <p:txBody>
            <a:bodyPr wrap="square" rtlCol="0">
              <a:spAutoFit/>
            </a:bodyPr>
            <a:p>
              <a:pPr algn="ctr"/>
              <a:r>
                <a:rPr lang="en-US" altLang="zh-CN" sz="1600" b="1" dirty="0">
                  <a:solidFill>
                    <a:schemeClr val="bg1"/>
                  </a:solidFill>
                </a:rPr>
                <a:t>02</a:t>
              </a:r>
              <a:endParaRPr lang="en-US" altLang="zh-CN" sz="1600" b="1" dirty="0">
                <a:solidFill>
                  <a:schemeClr val="bg1"/>
                </a:solidFill>
              </a:endParaRPr>
            </a:p>
          </p:txBody>
        </p:sp>
      </p:grpSp>
      <p:sp>
        <p:nvSpPr>
          <p:cNvPr id="17" name="文本框 16"/>
          <p:cNvSpPr txBox="1"/>
          <p:nvPr/>
        </p:nvSpPr>
        <p:spPr>
          <a:xfrm>
            <a:off x="1055370" y="405130"/>
            <a:ext cx="5160010" cy="460375"/>
          </a:xfrm>
          <a:prstGeom prst="rect">
            <a:avLst/>
          </a:prstGeom>
          <a:noFill/>
        </p:spPr>
        <p:txBody>
          <a:bodyPr wrap="square" rtlCol="0">
            <a:spAutoFit/>
          </a:bodyPr>
          <a:p>
            <a:r>
              <a:rPr lang="zh-CN" altLang="en-US" sz="2400" b="1" spc="300" dirty="0">
                <a:solidFill>
                  <a:schemeClr val="tx1">
                    <a:lumMod val="75000"/>
                    <a:lumOff val="25000"/>
                  </a:schemeClr>
                </a:solidFill>
              </a:rPr>
              <a:t>任务目标</a:t>
            </a:r>
            <a:r>
              <a:rPr lang="en-US" altLang="zh-CN" sz="2400" b="1" spc="300" dirty="0">
                <a:solidFill>
                  <a:schemeClr val="tx1">
                    <a:lumMod val="75000"/>
                    <a:lumOff val="25000"/>
                  </a:schemeClr>
                </a:solidFill>
              </a:rPr>
              <a:t>——AutoBit</a:t>
            </a:r>
            <a:r>
              <a:rPr lang="zh-CN" altLang="en-US" sz="2400" b="1" spc="300" dirty="0">
                <a:solidFill>
                  <a:schemeClr val="tx1">
                    <a:lumMod val="75000"/>
                    <a:lumOff val="25000"/>
                  </a:schemeClr>
                </a:solidFill>
              </a:rPr>
              <a:t>平台</a:t>
            </a:r>
            <a:r>
              <a:rPr lang="zh-CN" altLang="en-US" sz="2400" b="1" spc="300" dirty="0">
                <a:solidFill>
                  <a:schemeClr val="tx1">
                    <a:lumMod val="75000"/>
                    <a:lumOff val="25000"/>
                  </a:schemeClr>
                </a:solidFill>
              </a:rPr>
              <a:t>介绍</a:t>
            </a:r>
            <a:endParaRPr lang="zh-CN" altLang="en-US" sz="2400" b="1" spc="300" dirty="0">
              <a:solidFill>
                <a:schemeClr val="tx1">
                  <a:lumMod val="75000"/>
                  <a:lumOff val="25000"/>
                </a:schemeClr>
              </a:solidFill>
            </a:endParaRPr>
          </a:p>
        </p:txBody>
      </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solidFill>
              <a:schemeClr val="accent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 name="文本框 1"/>
            <p:cNvSpPr txBox="1"/>
            <p:nvPr/>
          </p:nvSpPr>
          <p:spPr>
            <a:xfrm>
              <a:off x="9782176" y="6575725"/>
              <a:ext cx="1809750" cy="276999"/>
            </a:xfrm>
            <a:prstGeom prst="rect">
              <a:avLst/>
            </a:prstGeom>
            <a:noFill/>
          </p:spPr>
          <p:txBody>
            <a:bodyPr wrap="square" rtlCol="0">
              <a:spAutoFit/>
            </a:bodyPr>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pic>
        <p:nvPicPr>
          <p:cNvPr id="41" name="图片 40" descr="bhlogo"/>
          <p:cNvPicPr>
            <a:picLocks noChangeAspect="1"/>
          </p:cNvPicPr>
          <p:nvPr>
            <p:custDataLst>
              <p:tags r:id="rId2"/>
            </p:custDataLst>
          </p:nvPr>
        </p:nvPicPr>
        <p:blipFill>
          <a:blip r:embed="rId3"/>
          <a:stretch>
            <a:fillRect/>
          </a:stretch>
        </p:blipFill>
        <p:spPr>
          <a:xfrm>
            <a:off x="9157335" y="125095"/>
            <a:ext cx="2902585" cy="558165"/>
          </a:xfrm>
          <a:prstGeom prst="rect">
            <a:avLst/>
          </a:prstGeom>
        </p:spPr>
      </p:pic>
      <p:sp>
        <p:nvSpPr>
          <p:cNvPr id="4" name="文本框 3"/>
          <p:cNvSpPr txBox="1"/>
          <p:nvPr>
            <p:custDataLst>
              <p:tags r:id="rId4"/>
            </p:custDataLst>
          </p:nvPr>
        </p:nvSpPr>
        <p:spPr>
          <a:xfrm>
            <a:off x="346075" y="933450"/>
            <a:ext cx="11576685" cy="5028565"/>
          </a:xfrm>
          <a:prstGeom prst="rect">
            <a:avLst/>
          </a:prstGeom>
          <a:noFill/>
        </p:spPr>
        <p:txBody>
          <a:bodyPr wrap="square" rtlCol="0" anchor="t">
            <a:spAutoFit/>
          </a:bodyPr>
          <a:p>
            <a:pPr marL="800100" lvl="1" indent="-342900">
              <a:lnSpc>
                <a:spcPts val="3500"/>
              </a:lnSpc>
              <a:buFont typeface="Wingdings" panose="05000000000000000000" pitchFamily="2" charset="2"/>
              <a:buChar char="Ø"/>
            </a:pPr>
            <a:r>
              <a:rPr lang="zh-CN" altLang="en-US" sz="2000" b="1" dirty="0">
                <a:latin typeface="微软雅黑" panose="020B0503020204020204" charset="-122"/>
                <a:ea typeface="微软雅黑" panose="020B0503020204020204" charset="-122"/>
                <a:cs typeface="微软雅黑" panose="020B0503020204020204" charset="-122"/>
                <a:sym typeface="+mn-lt"/>
              </a:rPr>
              <a:t>功能</a:t>
            </a:r>
            <a:r>
              <a:rPr lang="en-US" altLang="zh-CN" sz="2000" b="1" dirty="0">
                <a:latin typeface="微软雅黑" panose="020B0503020204020204" charset="-122"/>
                <a:ea typeface="微软雅黑" panose="020B0503020204020204" charset="-122"/>
                <a:cs typeface="微软雅黑" panose="020B0503020204020204" charset="-122"/>
                <a:sym typeface="+mn-lt"/>
              </a:rPr>
              <a:t>2</a:t>
            </a:r>
            <a:r>
              <a:rPr lang="zh-CN" altLang="en-US" sz="2000" b="1" dirty="0">
                <a:latin typeface="微软雅黑" panose="020B0503020204020204" charset="-122"/>
                <a:ea typeface="微软雅黑" panose="020B0503020204020204" charset="-122"/>
                <a:cs typeface="微软雅黑" panose="020B0503020204020204" charset="-122"/>
                <a:sym typeface="+mn-lt"/>
              </a:rPr>
              <a:t>：</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lt"/>
              </a:rPr>
              <a:t>二值量化训练代码生成</a:t>
            </a:r>
            <a:r>
              <a:rPr lang="zh-CN" altLang="en-US" sz="2000" b="1" dirty="0">
                <a:latin typeface="微软雅黑" panose="020B0503020204020204" charset="-122"/>
                <a:ea typeface="微软雅黑" panose="020B0503020204020204" charset="-122"/>
                <a:cs typeface="微软雅黑" panose="020B0503020204020204" charset="-122"/>
                <a:sym typeface="+mn-lt"/>
              </a:rPr>
              <a:t>（算法部分已完成）</a:t>
            </a:r>
            <a:endParaRPr lang="zh-CN" altLang="en-US" sz="2000" b="1" dirty="0">
              <a:latin typeface="微软雅黑" panose="020B0503020204020204" charset="-122"/>
              <a:ea typeface="微软雅黑" panose="020B0503020204020204" charset="-122"/>
              <a:cs typeface="微软雅黑" panose="020B0503020204020204" charset="-122"/>
              <a:sym typeface="+mn-lt"/>
            </a:endParaRPr>
          </a:p>
          <a:p>
            <a:pPr marL="1257300" lvl="2" indent="-342900">
              <a:lnSpc>
                <a:spcPts val="3500"/>
              </a:lnSpc>
              <a:buFont typeface="Wingdings" panose="05000000000000000000" pitchFamily="2" charset="2"/>
              <a:buChar char="Ø"/>
            </a:pPr>
            <a:r>
              <a:rPr lang="zh-CN" altLang="en-US" dirty="0">
                <a:latin typeface="Times New Roman" panose="02020603050405020304" charset="0"/>
                <a:ea typeface="微软雅黑" panose="020B0503020204020204" charset="-122"/>
                <a:cs typeface="Times New Roman" panose="02020603050405020304" charset="0"/>
                <a:sym typeface="+mn-lt"/>
              </a:rPr>
              <a:t>网络架构：</a:t>
            </a:r>
            <a:r>
              <a:rPr lang="en-US" altLang="zh-CN" dirty="0">
                <a:solidFill>
                  <a:srgbClr val="121212"/>
                </a:solidFill>
                <a:effectLst/>
                <a:latin typeface="Times New Roman" panose="02020603050405020304" charset="0"/>
                <a:ea typeface="微软雅黑" panose="020B0503020204020204" charset="-122"/>
                <a:cs typeface="Times New Roman" panose="02020603050405020304" charset="0"/>
                <a:sym typeface="+mn-ea"/>
              </a:rPr>
              <a:t>ResNet18, ResNet20,ResNet34, ResNet50, VGG-small,,Faster-RCNN,BERT,PointNet,FSMN,Deep-FSMN</a:t>
            </a:r>
            <a:endParaRPr lang="en-US" altLang="zh-CN"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257300" lvl="2" indent="-342900">
              <a:lnSpc>
                <a:spcPts val="3500"/>
              </a:lnSpc>
              <a:buFont typeface="Wingdings" panose="05000000000000000000" pitchFamily="2" charset="2"/>
              <a:buChar char="Ø"/>
            </a:pP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二值算法：BNN、XNOR、ReAct、Bi-Real、IR-net、DoReFa、FDA、ReCU</a:t>
            </a:r>
            <a:endPar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257300" lvl="2" indent="-342900">
              <a:lnSpc>
                <a:spcPts val="3500"/>
              </a:lnSpc>
              <a:buFont typeface="Wingdings" panose="05000000000000000000" pitchFamily="2" charset="2"/>
              <a:buChar char="Ø"/>
            </a:pP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用户可自定义上传架构和算子</a:t>
            </a:r>
            <a:endPar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257300" lvl="2" indent="-342900">
              <a:lnSpc>
                <a:spcPts val="3500"/>
              </a:lnSpc>
              <a:buFont typeface="Wingdings" panose="05000000000000000000" pitchFamily="2" charset="2"/>
              <a:buChar char="Ø"/>
            </a:pPr>
            <a:r>
              <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rPr>
              <a:t>直接生成待训练的模型定义文件和训练代码</a:t>
            </a:r>
            <a:endPar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257300" lvl="2" indent="-342900">
              <a:lnSpc>
                <a:spcPts val="3500"/>
              </a:lnSpc>
              <a:buFont typeface="Wingdings" panose="05000000000000000000" pitchFamily="2" charset="2"/>
              <a:buChar char="Ø"/>
            </a:pPr>
            <a:endParaRPr lang="zh-CN" altLang="en-US" dirty="0">
              <a:solidFill>
                <a:srgbClr val="121212"/>
              </a:solidFill>
              <a:effectLst/>
              <a:latin typeface="Times New Roman" panose="02020603050405020304" charset="0"/>
              <a:ea typeface="微软雅黑" panose="020B0503020204020204" charset="-122"/>
              <a:cs typeface="Times New Roman" panose="02020603050405020304" charset="0"/>
              <a:sym typeface="+mn-ea"/>
            </a:endParaRPr>
          </a:p>
          <a:p>
            <a:pPr marL="1257300" lvl="2" indent="-342900">
              <a:lnSpc>
                <a:spcPts val="3500"/>
              </a:lnSpc>
              <a:buFont typeface="Wingdings" panose="05000000000000000000" pitchFamily="2" charset="2"/>
              <a:buChar char="Ø"/>
            </a:pPr>
            <a:endParaRPr lang="en-US" altLang="zh-CN" i="0" dirty="0">
              <a:solidFill>
                <a:srgbClr val="121212"/>
              </a:solidFill>
              <a:effectLst/>
              <a:latin typeface="Times New Roman" panose="02020603050405020304" charset="0"/>
              <a:ea typeface="微软雅黑" panose="020B0503020204020204" charset="-122"/>
              <a:cs typeface="Times New Roman" panose="02020603050405020304" charset="0"/>
            </a:endParaRPr>
          </a:p>
          <a:p>
            <a:pPr marL="1257300" lvl="2" indent="-342900">
              <a:lnSpc>
                <a:spcPts val="3500"/>
              </a:lnSpc>
              <a:buFont typeface="Wingdings" panose="05000000000000000000" pitchFamily="2" charset="2"/>
              <a:buChar char="Ø"/>
            </a:pPr>
            <a:endParaRPr lang="zh-CN" altLang="en-US" sz="2000" dirty="0">
              <a:latin typeface="微软雅黑" panose="020B0503020204020204" charset="-122"/>
              <a:ea typeface="微软雅黑" panose="020B0503020204020204" charset="-122"/>
              <a:cs typeface="微软雅黑" panose="020B0503020204020204" charset="-122"/>
              <a:sym typeface="+mn-lt"/>
            </a:endParaRPr>
          </a:p>
          <a:p>
            <a:pPr marL="1257300" lvl="2" indent="-342900">
              <a:lnSpc>
                <a:spcPts val="3500"/>
              </a:lnSpc>
              <a:buFont typeface="Wingdings" panose="05000000000000000000" pitchFamily="2" charset="2"/>
              <a:buChar char="Ø"/>
            </a:pPr>
            <a:endParaRPr lang="zh-CN" altLang="en-US" dirty="0">
              <a:latin typeface="微软雅黑" panose="020B0503020204020204" charset="-122"/>
              <a:ea typeface="微软雅黑" panose="020B0503020204020204" charset="-122"/>
              <a:cs typeface="微软雅黑" panose="020B0503020204020204" charset="-122"/>
              <a:sym typeface="+mn-lt"/>
            </a:endParaRPr>
          </a:p>
          <a:p>
            <a:pPr marL="800100" lvl="1" indent="-342900">
              <a:lnSpc>
                <a:spcPts val="3500"/>
              </a:lnSpc>
              <a:buFont typeface="Wingdings" panose="05000000000000000000" pitchFamily="2" charset="2"/>
              <a:buChar char="Ø"/>
            </a:pPr>
            <a:endParaRPr lang="zh-CN" altLang="en-US" dirty="0">
              <a:latin typeface="微软雅黑" panose="020B0503020204020204" charset="-122"/>
              <a:ea typeface="微软雅黑" panose="020B0503020204020204" charset="-122"/>
              <a:cs typeface="微软雅黑" panose="020B0503020204020204" charset="-122"/>
              <a:sym typeface="+mn-lt"/>
            </a:endParaRPr>
          </a:p>
        </p:txBody>
      </p:sp>
      <p:pic>
        <p:nvPicPr>
          <p:cNvPr id="5" name="图片 4" descr="联想截图_20231124120359"/>
          <p:cNvPicPr>
            <a:picLocks noChangeAspect="1"/>
          </p:cNvPicPr>
          <p:nvPr>
            <p:custDataLst>
              <p:tags r:id="rId5"/>
            </p:custDataLst>
          </p:nvPr>
        </p:nvPicPr>
        <p:blipFill>
          <a:blip r:embed="rId6"/>
          <a:stretch>
            <a:fillRect/>
          </a:stretch>
        </p:blipFill>
        <p:spPr>
          <a:xfrm>
            <a:off x="6393815" y="3236595"/>
            <a:ext cx="5528945" cy="3414395"/>
          </a:xfrm>
          <a:prstGeom prst="rect">
            <a:avLst/>
          </a:prstGeom>
        </p:spPr>
      </p:pic>
      <p:sp>
        <p:nvSpPr>
          <p:cNvPr id="8" name="文本框 7"/>
          <p:cNvSpPr txBox="1"/>
          <p:nvPr/>
        </p:nvSpPr>
        <p:spPr>
          <a:xfrm>
            <a:off x="849630" y="4870450"/>
            <a:ext cx="4495800" cy="429895"/>
          </a:xfrm>
          <a:prstGeom prst="rect">
            <a:avLst/>
          </a:prstGeom>
          <a:noFill/>
        </p:spPr>
        <p:txBody>
          <a:bodyPr wrap="square" rtlCol="0">
            <a:noAutofit/>
          </a:bodyPr>
          <a:p>
            <a:r>
              <a:rPr lang="zh-CN" altLang="en-US" sz="2400" b="1">
                <a:solidFill>
                  <a:srgbClr val="C00000"/>
                </a:solidFill>
              </a:rPr>
              <a:t>目前平台功能基于量化算法实现</a:t>
            </a:r>
            <a:endParaRPr lang="zh-CN" altLang="en-US" sz="2400" b="1">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73000"/>
          </a:blip>
          <a:srcRect/>
          <a:stretch>
            <a:fillRect/>
          </a:stretch>
        </a:blipFill>
        <a:effectLst/>
      </p:bgPr>
    </p:bg>
    <p:spTree>
      <p:nvGrpSpPr>
        <p:cNvPr id="1" name=""/>
        <p:cNvGrpSpPr/>
        <p:nvPr/>
      </p:nvGrpSpPr>
      <p:grpSpPr/>
      <p:grpSp>
        <p:nvGrpSpPr>
          <p:cNvPr id="6" name="组合 5"/>
          <p:cNvGrpSpPr/>
          <p:nvPr/>
        </p:nvGrpSpPr>
        <p:grpSpPr>
          <a:xfrm>
            <a:off x="455930" y="365125"/>
            <a:ext cx="538480" cy="541020"/>
            <a:chOff x="4436343" y="1649887"/>
            <a:chExt cx="720670" cy="608017"/>
          </a:xfrm>
        </p:grpSpPr>
        <p:sp>
          <p:nvSpPr>
            <p:cNvPr id="7" name="圆角矩形 6"/>
            <p:cNvSpPr/>
            <p:nvPr/>
          </p:nvSpPr>
          <p:spPr>
            <a:xfrm>
              <a:off x="4460139" y="1649887"/>
              <a:ext cx="673079" cy="608017"/>
            </a:xfrm>
            <a:prstGeom prst="roundRect">
              <a:avLst>
                <a:gd name="adj" fmla="val 11351"/>
              </a:avLst>
            </a:prstGeom>
            <a:solidFill>
              <a:schemeClr val="accent1">
                <a:lumMod val="75000"/>
              </a:schemeClr>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2" name="文本框 11"/>
            <p:cNvSpPr txBox="1"/>
            <p:nvPr/>
          </p:nvSpPr>
          <p:spPr>
            <a:xfrm>
              <a:off x="4436343" y="1781883"/>
              <a:ext cx="720670" cy="378940"/>
            </a:xfrm>
            <a:prstGeom prst="rect">
              <a:avLst/>
            </a:prstGeom>
            <a:noFill/>
          </p:spPr>
          <p:txBody>
            <a:bodyPr wrap="square" rtlCol="0">
              <a:spAutoFit/>
            </a:bodyPr>
            <a:p>
              <a:pPr algn="ctr"/>
              <a:r>
                <a:rPr lang="en-US" altLang="zh-CN" sz="1600" b="1" dirty="0">
                  <a:solidFill>
                    <a:schemeClr val="bg1"/>
                  </a:solidFill>
                </a:rPr>
                <a:t>02</a:t>
              </a:r>
              <a:endParaRPr lang="en-US" altLang="zh-CN" sz="1600" b="1" dirty="0">
                <a:solidFill>
                  <a:schemeClr val="bg1"/>
                </a:solidFill>
              </a:endParaRPr>
            </a:p>
          </p:txBody>
        </p:sp>
      </p:grpSp>
      <p:sp>
        <p:nvSpPr>
          <p:cNvPr id="17" name="文本框 16"/>
          <p:cNvSpPr txBox="1"/>
          <p:nvPr/>
        </p:nvSpPr>
        <p:spPr>
          <a:xfrm>
            <a:off x="1055370" y="405130"/>
            <a:ext cx="5160010" cy="460375"/>
          </a:xfrm>
          <a:prstGeom prst="rect">
            <a:avLst/>
          </a:prstGeom>
          <a:noFill/>
        </p:spPr>
        <p:txBody>
          <a:bodyPr wrap="square" rtlCol="0">
            <a:spAutoFit/>
          </a:bodyPr>
          <a:p>
            <a:r>
              <a:rPr lang="zh-CN" altLang="en-US" sz="2400" b="1" spc="300" dirty="0">
                <a:solidFill>
                  <a:schemeClr val="tx1">
                    <a:lumMod val="75000"/>
                    <a:lumOff val="25000"/>
                  </a:schemeClr>
                </a:solidFill>
              </a:rPr>
              <a:t>任务目标</a:t>
            </a:r>
            <a:r>
              <a:rPr lang="en-US" altLang="zh-CN" sz="2400" b="1" spc="300" dirty="0">
                <a:solidFill>
                  <a:schemeClr val="tx1">
                    <a:lumMod val="75000"/>
                    <a:lumOff val="25000"/>
                  </a:schemeClr>
                </a:solidFill>
              </a:rPr>
              <a:t>——</a:t>
            </a:r>
            <a:r>
              <a:rPr lang="zh-CN" altLang="en-US" sz="2400" b="1" spc="300" dirty="0">
                <a:solidFill>
                  <a:schemeClr val="tx1">
                    <a:lumMod val="75000"/>
                    <a:lumOff val="25000"/>
                  </a:schemeClr>
                </a:solidFill>
              </a:rPr>
              <a:t>后续</a:t>
            </a:r>
            <a:r>
              <a:rPr lang="zh-CN" altLang="en-US" sz="2400" b="1" spc="300" dirty="0">
                <a:solidFill>
                  <a:schemeClr val="tx1">
                    <a:lumMod val="75000"/>
                    <a:lumOff val="25000"/>
                  </a:schemeClr>
                </a:solidFill>
              </a:rPr>
              <a:t>任务</a:t>
            </a:r>
            <a:endParaRPr lang="zh-CN" altLang="en-US" sz="2400" b="1" spc="300" dirty="0">
              <a:solidFill>
                <a:schemeClr val="tx1">
                  <a:lumMod val="75000"/>
                  <a:lumOff val="25000"/>
                </a:schemeClr>
              </a:solidFill>
            </a:endParaRPr>
          </a:p>
        </p:txBody>
      </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solidFill>
              <a:schemeClr val="accent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 name="文本框 1"/>
            <p:cNvSpPr txBox="1"/>
            <p:nvPr/>
          </p:nvSpPr>
          <p:spPr>
            <a:xfrm>
              <a:off x="9782176" y="6575725"/>
              <a:ext cx="1809750" cy="276999"/>
            </a:xfrm>
            <a:prstGeom prst="rect">
              <a:avLst/>
            </a:prstGeom>
            <a:noFill/>
          </p:spPr>
          <p:txBody>
            <a:bodyPr wrap="square" rtlCol="0">
              <a:spAutoFit/>
            </a:bodyPr>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pic>
        <p:nvPicPr>
          <p:cNvPr id="41" name="图片 40" descr="bhlogo"/>
          <p:cNvPicPr>
            <a:picLocks noChangeAspect="1"/>
          </p:cNvPicPr>
          <p:nvPr>
            <p:custDataLst>
              <p:tags r:id="rId2"/>
            </p:custDataLst>
          </p:nvPr>
        </p:nvPicPr>
        <p:blipFill>
          <a:blip r:embed="rId3"/>
          <a:stretch>
            <a:fillRect/>
          </a:stretch>
        </p:blipFill>
        <p:spPr>
          <a:xfrm>
            <a:off x="9157335" y="125095"/>
            <a:ext cx="2902585" cy="558165"/>
          </a:xfrm>
          <a:prstGeom prst="rect">
            <a:avLst/>
          </a:prstGeom>
        </p:spPr>
      </p:pic>
      <p:sp>
        <p:nvSpPr>
          <p:cNvPr id="3" name="文本框 2"/>
          <p:cNvSpPr txBox="1"/>
          <p:nvPr/>
        </p:nvSpPr>
        <p:spPr>
          <a:xfrm>
            <a:off x="760095" y="1169035"/>
            <a:ext cx="10650855" cy="521970"/>
          </a:xfrm>
          <a:prstGeom prst="rect">
            <a:avLst/>
          </a:prstGeom>
          <a:noFill/>
        </p:spPr>
        <p:txBody>
          <a:bodyPr wrap="square" rtlCol="0">
            <a:spAutoFit/>
          </a:bodyPr>
          <a:p>
            <a:r>
              <a:rPr lang="zh-CN" altLang="en-US" sz="2800" b="1">
                <a:solidFill>
                  <a:srgbClr val="C00000"/>
                </a:solidFill>
              </a:rPr>
              <a:t>为</a:t>
            </a:r>
            <a:r>
              <a:rPr lang="en-US" altLang="zh-CN" sz="2800" b="1">
                <a:solidFill>
                  <a:srgbClr val="C00000"/>
                </a:solidFill>
              </a:rPr>
              <a:t>AutoBit</a:t>
            </a:r>
            <a:r>
              <a:rPr lang="zh-CN" altLang="en-US" sz="2800" b="1">
                <a:solidFill>
                  <a:srgbClr val="C00000"/>
                </a:solidFill>
              </a:rPr>
              <a:t>平台提供新的功能：基于稀疏化算法的模型轻量化</a:t>
            </a:r>
            <a:r>
              <a:rPr lang="zh-CN" altLang="en-US" sz="2800" b="1">
                <a:solidFill>
                  <a:srgbClr val="C00000"/>
                </a:solidFill>
              </a:rPr>
              <a:t>功能</a:t>
            </a:r>
            <a:endParaRPr lang="zh-CN" altLang="en-US" sz="2800" b="1">
              <a:solidFill>
                <a:srgbClr val="C00000"/>
              </a:solidFill>
            </a:endParaRPr>
          </a:p>
        </p:txBody>
      </p:sp>
      <p:cxnSp>
        <p:nvCxnSpPr>
          <p:cNvPr id="8" name="直接连接符 7"/>
          <p:cNvCxnSpPr/>
          <p:nvPr/>
        </p:nvCxnSpPr>
        <p:spPr>
          <a:xfrm>
            <a:off x="6132830" y="1863725"/>
            <a:ext cx="0" cy="4705350"/>
          </a:xfrm>
          <a:prstGeom prst="line">
            <a:avLst/>
          </a:prstGeom>
          <a:ln w="31750">
            <a:prstDash val="sysDash"/>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1655445" y="2089150"/>
            <a:ext cx="2828925" cy="398780"/>
          </a:xfrm>
          <a:prstGeom prst="rect">
            <a:avLst/>
          </a:prstGeom>
          <a:noFill/>
        </p:spPr>
        <p:txBody>
          <a:bodyPr wrap="square" rtlCol="0">
            <a:spAutoFit/>
          </a:bodyPr>
          <a:p>
            <a:r>
              <a:rPr lang="zh-CN" altLang="en-US" sz="2000" b="1" dirty="0">
                <a:solidFill>
                  <a:srgbClr val="C00000"/>
                </a:solidFill>
                <a:latin typeface="+mn-ea"/>
              </a:rPr>
              <a:t>稀疏化算法学习与应用</a:t>
            </a:r>
            <a:endParaRPr lang="zh-CN" altLang="en-US" sz="2000" b="1" dirty="0">
              <a:solidFill>
                <a:srgbClr val="C00000"/>
              </a:solidFill>
              <a:latin typeface="+mn-ea"/>
            </a:endParaRPr>
          </a:p>
        </p:txBody>
      </p:sp>
      <p:sp>
        <p:nvSpPr>
          <p:cNvPr id="10" name="文本框 9"/>
          <p:cNvSpPr txBox="1"/>
          <p:nvPr/>
        </p:nvSpPr>
        <p:spPr>
          <a:xfrm>
            <a:off x="894080" y="3202305"/>
            <a:ext cx="1129665" cy="398780"/>
          </a:xfrm>
          <a:prstGeom prst="rect">
            <a:avLst/>
          </a:prstGeom>
          <a:noFill/>
        </p:spPr>
        <p:txBody>
          <a:bodyPr wrap="square" rtlCol="0">
            <a:spAutoFit/>
          </a:bodyPr>
          <a:p>
            <a:r>
              <a:rPr lang="zh-CN" altLang="en-US" sz="2000" b="1" dirty="0">
                <a:solidFill>
                  <a:schemeClr val="accent1">
                    <a:lumMod val="75000"/>
                  </a:schemeClr>
                </a:solidFill>
                <a:latin typeface="+mn-ea"/>
              </a:rPr>
              <a:t>结构化</a:t>
            </a:r>
            <a:endParaRPr lang="zh-CN" altLang="en-US" sz="2000" b="1" dirty="0">
              <a:solidFill>
                <a:schemeClr val="accent1">
                  <a:lumMod val="75000"/>
                </a:schemeClr>
              </a:solidFill>
              <a:latin typeface="+mn-ea"/>
            </a:endParaRPr>
          </a:p>
        </p:txBody>
      </p:sp>
      <p:sp>
        <p:nvSpPr>
          <p:cNvPr id="11" name="文本框 10"/>
          <p:cNvSpPr txBox="1"/>
          <p:nvPr/>
        </p:nvSpPr>
        <p:spPr>
          <a:xfrm>
            <a:off x="3931920" y="3202305"/>
            <a:ext cx="1295400" cy="398780"/>
          </a:xfrm>
          <a:prstGeom prst="rect">
            <a:avLst/>
          </a:prstGeom>
          <a:noFill/>
        </p:spPr>
        <p:txBody>
          <a:bodyPr wrap="square" rtlCol="0">
            <a:spAutoFit/>
          </a:bodyPr>
          <a:p>
            <a:pPr algn="l">
              <a:buClrTx/>
              <a:buSzTx/>
              <a:buFontTx/>
            </a:pPr>
            <a:r>
              <a:rPr lang="zh-CN" altLang="en-US" sz="2000" b="1" dirty="0">
                <a:solidFill>
                  <a:schemeClr val="accent1">
                    <a:lumMod val="75000"/>
                  </a:schemeClr>
                </a:solidFill>
                <a:latin typeface="+mn-ea"/>
              </a:rPr>
              <a:t>非结构化</a:t>
            </a:r>
            <a:endParaRPr lang="zh-CN" altLang="en-US" sz="2000" b="1" dirty="0">
              <a:solidFill>
                <a:schemeClr val="accent1">
                  <a:lumMod val="75000"/>
                </a:schemeClr>
              </a:solidFill>
              <a:latin typeface="+mn-ea"/>
            </a:endParaRPr>
          </a:p>
        </p:txBody>
      </p:sp>
      <p:cxnSp>
        <p:nvCxnSpPr>
          <p:cNvPr id="13" name="直接箭头连接符 12"/>
          <p:cNvCxnSpPr>
            <a:stCxn id="9" idx="2"/>
            <a:endCxn id="10" idx="0"/>
          </p:cNvCxnSpPr>
          <p:nvPr/>
        </p:nvCxnSpPr>
        <p:spPr>
          <a:xfrm flipH="1">
            <a:off x="1459230" y="2487930"/>
            <a:ext cx="1610995" cy="714375"/>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a:stCxn id="9" idx="2"/>
            <a:endCxn id="11" idx="0"/>
          </p:cNvCxnSpPr>
          <p:nvPr>
            <p:custDataLst>
              <p:tags r:id="rId4"/>
            </p:custDataLst>
          </p:nvPr>
        </p:nvCxnSpPr>
        <p:spPr>
          <a:xfrm>
            <a:off x="3070225" y="2487930"/>
            <a:ext cx="1509395" cy="714375"/>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334010" y="3999230"/>
            <a:ext cx="5076825" cy="398780"/>
          </a:xfrm>
          <a:prstGeom prst="rect">
            <a:avLst/>
          </a:prstGeom>
          <a:noFill/>
        </p:spPr>
        <p:txBody>
          <a:bodyPr wrap="square" rtlCol="0">
            <a:spAutoFit/>
          </a:bodyPr>
          <a:p>
            <a:r>
              <a:rPr lang="en-US" altLang="zh-CN" sz="2000" b="1" dirty="0">
                <a:solidFill>
                  <a:schemeClr val="accent1">
                    <a:lumMod val="75000"/>
                  </a:schemeClr>
                </a:solidFill>
                <a:latin typeface="+mn-ea"/>
              </a:rPr>
              <a:t>· </a:t>
            </a:r>
            <a:r>
              <a:rPr lang="zh-CN" altLang="en-US" sz="2000" b="1" dirty="0">
                <a:solidFill>
                  <a:schemeClr val="accent1">
                    <a:lumMod val="75000"/>
                  </a:schemeClr>
                </a:solidFill>
                <a:latin typeface="+mn-ea"/>
              </a:rPr>
              <a:t>阅读会议论文：ICCV、AAAI、ICLR……</a:t>
            </a:r>
            <a:endParaRPr lang="zh-CN" altLang="en-US" sz="2000" b="1" dirty="0">
              <a:solidFill>
                <a:schemeClr val="accent1">
                  <a:lumMod val="75000"/>
                </a:schemeClr>
              </a:solidFill>
              <a:latin typeface="+mn-ea"/>
            </a:endParaRPr>
          </a:p>
        </p:txBody>
      </p:sp>
      <p:sp>
        <p:nvSpPr>
          <p:cNvPr id="20" name="文本框 19"/>
          <p:cNvSpPr txBox="1"/>
          <p:nvPr/>
        </p:nvSpPr>
        <p:spPr>
          <a:xfrm>
            <a:off x="334010" y="4796155"/>
            <a:ext cx="4064000" cy="423545"/>
          </a:xfrm>
          <a:prstGeom prst="rect">
            <a:avLst/>
          </a:prstGeom>
          <a:noFill/>
        </p:spPr>
        <p:txBody>
          <a:bodyPr wrap="square" rtlCol="0">
            <a:noAutofit/>
          </a:bodyPr>
          <a:p>
            <a:r>
              <a:rPr lang="en-US" altLang="zh-CN" sz="2000" b="1" dirty="0">
                <a:solidFill>
                  <a:schemeClr val="accent1">
                    <a:lumMod val="75000"/>
                  </a:schemeClr>
                </a:solidFill>
                <a:latin typeface="+mn-ea"/>
              </a:rPr>
              <a:t>· </a:t>
            </a:r>
            <a:r>
              <a:rPr lang="zh-CN" altLang="en-US" sz="2000" b="1" dirty="0">
                <a:solidFill>
                  <a:schemeClr val="accent1">
                    <a:lumMod val="75000"/>
                  </a:schemeClr>
                </a:solidFill>
                <a:latin typeface="+mn-ea"/>
              </a:rPr>
              <a:t>参考</a:t>
            </a:r>
            <a:r>
              <a:rPr lang="zh-CN" altLang="en-US" sz="2000" b="1" dirty="0">
                <a:solidFill>
                  <a:schemeClr val="accent1">
                    <a:lumMod val="75000"/>
                  </a:schemeClr>
                </a:solidFill>
                <a:latin typeface="+mn-ea"/>
              </a:rPr>
              <a:t>开源代码：</a:t>
            </a:r>
            <a:endParaRPr lang="zh-CN" altLang="en-US" sz="2000" b="1" dirty="0">
              <a:solidFill>
                <a:schemeClr val="accent1">
                  <a:lumMod val="75000"/>
                </a:schemeClr>
              </a:solidFill>
              <a:latin typeface="+mn-ea"/>
            </a:endParaRPr>
          </a:p>
        </p:txBody>
      </p:sp>
      <p:pic>
        <p:nvPicPr>
          <p:cNvPr id="21" name="图片 20"/>
          <p:cNvPicPr>
            <a:picLocks noChangeAspect="1"/>
          </p:cNvPicPr>
          <p:nvPr/>
        </p:nvPicPr>
        <p:blipFill>
          <a:blip r:embed="rId5"/>
          <a:stretch>
            <a:fillRect/>
          </a:stretch>
        </p:blipFill>
        <p:spPr>
          <a:xfrm>
            <a:off x="2324735" y="4605020"/>
            <a:ext cx="3584575" cy="1762760"/>
          </a:xfrm>
          <a:prstGeom prst="rect">
            <a:avLst/>
          </a:prstGeom>
        </p:spPr>
      </p:pic>
      <p:sp>
        <p:nvSpPr>
          <p:cNvPr id="23" name="文本框 22"/>
          <p:cNvSpPr txBox="1"/>
          <p:nvPr>
            <p:custDataLst>
              <p:tags r:id="rId6"/>
            </p:custDataLst>
          </p:nvPr>
        </p:nvSpPr>
        <p:spPr>
          <a:xfrm>
            <a:off x="7867650" y="2089150"/>
            <a:ext cx="2231390" cy="398780"/>
          </a:xfrm>
          <a:prstGeom prst="rect">
            <a:avLst/>
          </a:prstGeom>
          <a:noFill/>
        </p:spPr>
        <p:txBody>
          <a:bodyPr wrap="square" rtlCol="0">
            <a:spAutoFit/>
          </a:bodyPr>
          <a:p>
            <a:r>
              <a:rPr lang="en-US" altLang="zh-CN" sz="2000" b="1" dirty="0">
                <a:solidFill>
                  <a:srgbClr val="C00000"/>
                </a:solidFill>
                <a:latin typeface="+mn-ea"/>
              </a:rPr>
              <a:t>AutoBit</a:t>
            </a:r>
            <a:r>
              <a:rPr lang="zh-CN" altLang="en-US" sz="2000" b="1" dirty="0">
                <a:solidFill>
                  <a:srgbClr val="C00000"/>
                </a:solidFill>
                <a:latin typeface="+mn-ea"/>
              </a:rPr>
              <a:t>平台</a:t>
            </a:r>
            <a:r>
              <a:rPr lang="zh-CN" altLang="en-US" sz="2000" b="1" dirty="0">
                <a:solidFill>
                  <a:srgbClr val="C00000"/>
                </a:solidFill>
                <a:latin typeface="+mn-ea"/>
              </a:rPr>
              <a:t>部署</a:t>
            </a:r>
            <a:endParaRPr lang="zh-CN" altLang="en-US" sz="2000" b="1" dirty="0">
              <a:solidFill>
                <a:srgbClr val="C00000"/>
              </a:solidFill>
              <a:latin typeface="+mn-ea"/>
            </a:endParaRPr>
          </a:p>
        </p:txBody>
      </p:sp>
      <p:sp>
        <p:nvSpPr>
          <p:cNvPr id="24" name="文本框 23"/>
          <p:cNvSpPr txBox="1"/>
          <p:nvPr>
            <p:custDataLst>
              <p:tags r:id="rId7"/>
            </p:custDataLst>
          </p:nvPr>
        </p:nvSpPr>
        <p:spPr>
          <a:xfrm>
            <a:off x="6643370" y="3229610"/>
            <a:ext cx="1987550" cy="398780"/>
          </a:xfrm>
          <a:prstGeom prst="rect">
            <a:avLst/>
          </a:prstGeom>
          <a:noFill/>
        </p:spPr>
        <p:txBody>
          <a:bodyPr wrap="square" rtlCol="0">
            <a:spAutoFit/>
          </a:bodyPr>
          <a:p>
            <a:r>
              <a:rPr lang="zh-CN" altLang="en-US" sz="2000" b="1" dirty="0">
                <a:solidFill>
                  <a:schemeClr val="accent1">
                    <a:lumMod val="75000"/>
                  </a:schemeClr>
                </a:solidFill>
                <a:latin typeface="+mn-ea"/>
              </a:rPr>
              <a:t>前端：</a:t>
            </a:r>
            <a:r>
              <a:rPr lang="en-US" altLang="zh-CN" sz="2000" b="1" dirty="0">
                <a:solidFill>
                  <a:schemeClr val="accent1">
                    <a:lumMod val="75000"/>
                  </a:schemeClr>
                </a:solidFill>
                <a:latin typeface="+mn-ea"/>
              </a:rPr>
              <a:t>Vue</a:t>
            </a:r>
            <a:r>
              <a:rPr lang="zh-CN" altLang="en-US" sz="2000" b="1" dirty="0">
                <a:solidFill>
                  <a:schemeClr val="accent1">
                    <a:lumMod val="75000"/>
                  </a:schemeClr>
                </a:solidFill>
                <a:latin typeface="+mn-ea"/>
              </a:rPr>
              <a:t>框架</a:t>
            </a:r>
            <a:endParaRPr lang="zh-CN" altLang="en-US" sz="2000" b="1" dirty="0">
              <a:solidFill>
                <a:schemeClr val="accent1">
                  <a:lumMod val="75000"/>
                </a:schemeClr>
              </a:solidFill>
              <a:latin typeface="+mn-ea"/>
            </a:endParaRPr>
          </a:p>
        </p:txBody>
      </p:sp>
      <p:sp>
        <p:nvSpPr>
          <p:cNvPr id="25" name="文本框 24"/>
          <p:cNvSpPr txBox="1"/>
          <p:nvPr>
            <p:custDataLst>
              <p:tags r:id="rId8"/>
            </p:custDataLst>
          </p:nvPr>
        </p:nvSpPr>
        <p:spPr>
          <a:xfrm>
            <a:off x="9328785" y="3229610"/>
            <a:ext cx="2193925" cy="398780"/>
          </a:xfrm>
          <a:prstGeom prst="rect">
            <a:avLst/>
          </a:prstGeom>
          <a:noFill/>
        </p:spPr>
        <p:txBody>
          <a:bodyPr wrap="square" rtlCol="0">
            <a:spAutoFit/>
          </a:bodyPr>
          <a:p>
            <a:pPr algn="l">
              <a:buClrTx/>
              <a:buSzTx/>
              <a:buFontTx/>
            </a:pPr>
            <a:r>
              <a:rPr lang="zh-CN" altLang="en-US" sz="2000" b="1" dirty="0">
                <a:solidFill>
                  <a:schemeClr val="accent1">
                    <a:lumMod val="75000"/>
                  </a:schemeClr>
                </a:solidFill>
                <a:latin typeface="+mn-ea"/>
              </a:rPr>
              <a:t>后端：</a:t>
            </a:r>
            <a:r>
              <a:rPr lang="en-US" altLang="zh-CN" sz="2000" b="1" dirty="0">
                <a:solidFill>
                  <a:schemeClr val="accent1">
                    <a:lumMod val="75000"/>
                  </a:schemeClr>
                </a:solidFill>
                <a:latin typeface="+mn-ea"/>
              </a:rPr>
              <a:t>Flask</a:t>
            </a:r>
            <a:r>
              <a:rPr lang="zh-CN" altLang="en-US" sz="2000" b="1" dirty="0">
                <a:solidFill>
                  <a:schemeClr val="accent1">
                    <a:lumMod val="75000"/>
                  </a:schemeClr>
                </a:solidFill>
                <a:latin typeface="+mn-ea"/>
              </a:rPr>
              <a:t>框架</a:t>
            </a:r>
            <a:endParaRPr lang="zh-CN" altLang="en-US" sz="2000" b="1" dirty="0">
              <a:solidFill>
                <a:schemeClr val="accent1">
                  <a:lumMod val="75000"/>
                </a:schemeClr>
              </a:solidFill>
              <a:latin typeface="+mn-ea"/>
            </a:endParaRPr>
          </a:p>
        </p:txBody>
      </p:sp>
      <p:cxnSp>
        <p:nvCxnSpPr>
          <p:cNvPr id="26" name="直接箭头连接符 25"/>
          <p:cNvCxnSpPr>
            <a:stCxn id="23" idx="2"/>
            <a:endCxn id="24" idx="0"/>
          </p:cNvCxnSpPr>
          <p:nvPr>
            <p:custDataLst>
              <p:tags r:id="rId9"/>
            </p:custDataLst>
          </p:nvPr>
        </p:nvCxnSpPr>
        <p:spPr>
          <a:xfrm flipH="1">
            <a:off x="7637145" y="2487930"/>
            <a:ext cx="1346200" cy="741680"/>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27" name="直接箭头连接符 26"/>
          <p:cNvCxnSpPr>
            <a:stCxn id="23" idx="2"/>
            <a:endCxn id="25" idx="0"/>
          </p:cNvCxnSpPr>
          <p:nvPr>
            <p:custDataLst>
              <p:tags r:id="rId10"/>
            </p:custDataLst>
          </p:nvPr>
        </p:nvCxnSpPr>
        <p:spPr>
          <a:xfrm>
            <a:off x="8983345" y="2487930"/>
            <a:ext cx="1442720" cy="741680"/>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7038340" y="3948430"/>
            <a:ext cx="4064000" cy="1198880"/>
          </a:xfrm>
          <a:prstGeom prst="rect">
            <a:avLst/>
          </a:prstGeom>
          <a:noFill/>
        </p:spPr>
        <p:txBody>
          <a:bodyPr wrap="square" rtlCol="0">
            <a:spAutoFit/>
          </a:bodyPr>
          <a:p>
            <a:pPr>
              <a:lnSpc>
                <a:spcPct val="120000"/>
              </a:lnSpc>
            </a:pPr>
            <a:r>
              <a:rPr lang="zh-CN" altLang="en-US" sz="2000" b="1" dirty="0">
                <a:solidFill>
                  <a:schemeClr val="accent1">
                    <a:lumMod val="75000"/>
                  </a:schemeClr>
                </a:solidFill>
                <a:latin typeface="+mn-ea"/>
              </a:rPr>
              <a:t>· 框架学习</a:t>
            </a:r>
            <a:endParaRPr lang="zh-CN" altLang="en-US" sz="2000" b="1" dirty="0">
              <a:solidFill>
                <a:schemeClr val="accent1">
                  <a:lumMod val="75000"/>
                </a:schemeClr>
              </a:solidFill>
              <a:latin typeface="+mn-ea"/>
            </a:endParaRPr>
          </a:p>
          <a:p>
            <a:pPr indent="457200">
              <a:lnSpc>
                <a:spcPct val="120000"/>
              </a:lnSpc>
            </a:pPr>
            <a:r>
              <a:rPr lang="en-US" altLang="zh-CN" sz="2000" b="1" dirty="0">
                <a:solidFill>
                  <a:schemeClr val="accent1">
                    <a:lumMod val="75000"/>
                  </a:schemeClr>
                </a:solidFill>
                <a:latin typeface="+mn-ea"/>
              </a:rPr>
              <a:t>· </a:t>
            </a:r>
            <a:r>
              <a:rPr lang="zh-CN" altLang="en-US" sz="2000" b="1" dirty="0">
                <a:solidFill>
                  <a:schemeClr val="accent1">
                    <a:lumMod val="75000"/>
                  </a:schemeClr>
                </a:solidFill>
                <a:latin typeface="+mn-ea"/>
              </a:rPr>
              <a:t>学习基础知识</a:t>
            </a:r>
            <a:endParaRPr lang="zh-CN" altLang="en-US" sz="2000" b="1" dirty="0">
              <a:solidFill>
                <a:schemeClr val="accent1">
                  <a:lumMod val="75000"/>
                </a:schemeClr>
              </a:solidFill>
              <a:latin typeface="+mn-ea"/>
            </a:endParaRPr>
          </a:p>
          <a:p>
            <a:pPr indent="457200">
              <a:lnSpc>
                <a:spcPct val="120000"/>
              </a:lnSpc>
            </a:pPr>
            <a:r>
              <a:rPr lang="en-US" altLang="zh-CN" sz="2000" b="1" dirty="0">
                <a:solidFill>
                  <a:schemeClr val="accent1">
                    <a:lumMod val="75000"/>
                  </a:schemeClr>
                </a:solidFill>
                <a:latin typeface="+mn-ea"/>
              </a:rPr>
              <a:t>· </a:t>
            </a:r>
            <a:r>
              <a:rPr lang="zh-CN" altLang="en-US" sz="2000" b="1" dirty="0">
                <a:solidFill>
                  <a:schemeClr val="accent1">
                    <a:lumMod val="75000"/>
                  </a:schemeClr>
                </a:solidFill>
                <a:latin typeface="+mn-ea"/>
              </a:rPr>
              <a:t>理解平台现有</a:t>
            </a:r>
            <a:r>
              <a:rPr lang="zh-CN" altLang="en-US" sz="2000" b="1" dirty="0">
                <a:solidFill>
                  <a:schemeClr val="accent1">
                    <a:lumMod val="75000"/>
                  </a:schemeClr>
                </a:solidFill>
                <a:latin typeface="+mn-ea"/>
              </a:rPr>
              <a:t>架构</a:t>
            </a:r>
            <a:endParaRPr lang="zh-CN" altLang="en-US" sz="2000" b="1" dirty="0">
              <a:solidFill>
                <a:schemeClr val="accent1">
                  <a:lumMod val="75000"/>
                </a:schemeClr>
              </a:solidFill>
              <a:latin typeface="+mn-ea"/>
            </a:endParaRPr>
          </a:p>
        </p:txBody>
      </p:sp>
      <p:sp>
        <p:nvSpPr>
          <p:cNvPr id="29" name="文本框 28"/>
          <p:cNvSpPr txBox="1"/>
          <p:nvPr/>
        </p:nvSpPr>
        <p:spPr>
          <a:xfrm>
            <a:off x="7038340" y="5287010"/>
            <a:ext cx="4064000" cy="398780"/>
          </a:xfrm>
          <a:prstGeom prst="rect">
            <a:avLst/>
          </a:prstGeom>
          <a:noFill/>
        </p:spPr>
        <p:txBody>
          <a:bodyPr wrap="square" rtlCol="0">
            <a:spAutoFit/>
          </a:bodyPr>
          <a:p>
            <a:r>
              <a:rPr lang="zh-CN" altLang="en-US" sz="2000" b="1" dirty="0">
                <a:solidFill>
                  <a:schemeClr val="accent1">
                    <a:lumMod val="75000"/>
                  </a:schemeClr>
                </a:solidFill>
                <a:latin typeface="+mn-ea"/>
              </a:rPr>
              <a:t>· 开发</a:t>
            </a:r>
            <a:endParaRPr lang="zh-CN" altLang="en-US" sz="2000" b="1" dirty="0">
              <a:solidFill>
                <a:schemeClr val="accent1">
                  <a:lumMod val="7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66000"/>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solidFill>
            <a:srgbClr val="3F7E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3F7DAA"/>
              </a:solidFill>
            </a:endParaRPr>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a:solidFill>
            <a:schemeClr val="accent1">
              <a:lumMod val="75000"/>
            </a:schemeClr>
          </a:solidFill>
        </p:grpSpPr>
        <p:sp>
          <p:nvSpPr>
            <p:cNvPr id="4" name="圆角矩形 3"/>
            <p:cNvSpPr/>
            <p:nvPr/>
          </p:nvSpPr>
          <p:spPr>
            <a:xfrm>
              <a:off x="4458288" y="3027170"/>
              <a:ext cx="673167" cy="642272"/>
            </a:xfrm>
            <a:prstGeom prst="roundRect">
              <a:avLst>
                <a:gd name="adj" fmla="val 11351"/>
              </a:avLst>
            </a:prstGeom>
            <a:grp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6"/>
              <a:ext cx="720670" cy="470507"/>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en-US" altLang="zh-CN" sz="6600" b="1" dirty="0">
                  <a:solidFill>
                    <a:schemeClr val="bg1"/>
                  </a:solidFill>
                </a:rPr>
                <a:t>03</a:t>
              </a:r>
              <a:endParaRPr lang="zh-CN" altLang="en-US" sz="6600" b="1" dirty="0">
                <a:solidFill>
                  <a:schemeClr val="bg1"/>
                </a:solidFill>
              </a:endParaRPr>
            </a:p>
          </p:txBody>
        </p:sp>
      </p:grpSp>
      <p:sp>
        <p:nvSpPr>
          <p:cNvPr id="9" name="文本框 8"/>
          <p:cNvSpPr txBox="1"/>
          <p:nvPr/>
        </p:nvSpPr>
        <p:spPr>
          <a:xfrm>
            <a:off x="6743700" y="2002790"/>
            <a:ext cx="3931920" cy="922020"/>
          </a:xfrm>
          <a:prstGeom prst="rect">
            <a:avLst/>
          </a:prstGeom>
          <a:noFill/>
        </p:spPr>
        <p:txBody>
          <a:bodyPr wrap="square" rtlCol="0">
            <a:spAutoFit/>
          </a:bodyPr>
          <a:p>
            <a:r>
              <a:rPr lang="zh-CN" altLang="en-US" sz="5400" b="1" spc="300" dirty="0">
                <a:solidFill>
                  <a:schemeClr val="tx1">
                    <a:lumMod val="75000"/>
                    <a:lumOff val="25000"/>
                  </a:schemeClr>
                </a:solidFill>
                <a:sym typeface="+mn-ea"/>
              </a:rPr>
              <a:t>进</a:t>
            </a:r>
            <a:r>
              <a:rPr lang="en-US" altLang="zh-CN" sz="5400" b="1" spc="300" dirty="0">
                <a:solidFill>
                  <a:schemeClr val="tx1">
                    <a:lumMod val="75000"/>
                    <a:lumOff val="25000"/>
                  </a:schemeClr>
                </a:solidFill>
                <a:sym typeface="+mn-ea"/>
              </a:rPr>
              <a:t> </a:t>
            </a:r>
            <a:r>
              <a:rPr lang="zh-CN" altLang="en-US" sz="5400" b="1" spc="300" dirty="0">
                <a:solidFill>
                  <a:schemeClr val="tx1">
                    <a:lumMod val="75000"/>
                    <a:lumOff val="25000"/>
                  </a:schemeClr>
                </a:solidFill>
                <a:sym typeface="+mn-ea"/>
              </a:rPr>
              <a:t>度</a:t>
            </a:r>
            <a:r>
              <a:rPr lang="en-US" altLang="zh-CN" sz="5400" b="1" spc="300" dirty="0">
                <a:solidFill>
                  <a:schemeClr val="tx1">
                    <a:lumMod val="75000"/>
                    <a:lumOff val="25000"/>
                  </a:schemeClr>
                </a:solidFill>
                <a:sym typeface="+mn-ea"/>
              </a:rPr>
              <a:t> </a:t>
            </a:r>
            <a:r>
              <a:rPr lang="zh-CN" altLang="en-US" sz="5400" b="1" spc="300" dirty="0">
                <a:solidFill>
                  <a:schemeClr val="tx1">
                    <a:lumMod val="75000"/>
                    <a:lumOff val="25000"/>
                  </a:schemeClr>
                </a:solidFill>
                <a:sym typeface="+mn-ea"/>
              </a:rPr>
              <a:t>安</a:t>
            </a:r>
            <a:r>
              <a:rPr lang="en-US" altLang="zh-CN" sz="5400" b="1" spc="300" dirty="0">
                <a:solidFill>
                  <a:schemeClr val="tx1">
                    <a:lumMod val="75000"/>
                    <a:lumOff val="25000"/>
                  </a:schemeClr>
                </a:solidFill>
                <a:sym typeface="+mn-ea"/>
              </a:rPr>
              <a:t> </a:t>
            </a:r>
            <a:r>
              <a:rPr lang="zh-CN" altLang="en-US" sz="5400" b="1" spc="300" dirty="0">
                <a:solidFill>
                  <a:schemeClr val="tx1">
                    <a:lumMod val="75000"/>
                    <a:lumOff val="25000"/>
                  </a:schemeClr>
                </a:solidFill>
                <a:sym typeface="+mn-ea"/>
              </a:rPr>
              <a:t>排</a:t>
            </a:r>
            <a:endParaRPr lang="zh-CN" altLang="en-US" sz="5400" spc="300" dirty="0">
              <a:solidFill>
                <a:schemeClr val="tx1">
                  <a:lumMod val="75000"/>
                  <a:lumOff val="25000"/>
                </a:schemeClr>
              </a:solidFill>
              <a:latin typeface="+mj-lt"/>
              <a:ea typeface="+mj-lt"/>
              <a:cs typeface="+mj-lt"/>
            </a:endParaRPr>
          </a:p>
        </p:txBody>
      </p:sp>
      <p:sp>
        <p:nvSpPr>
          <p:cNvPr id="24" name="矩形 23"/>
          <p:cNvSpPr/>
          <p:nvPr/>
        </p:nvSpPr>
        <p:spPr>
          <a:xfrm>
            <a:off x="7480935" y="3229610"/>
            <a:ext cx="2458085" cy="398780"/>
          </a:xfrm>
          <a:prstGeom prst="rect">
            <a:avLst/>
          </a:prstGeom>
        </p:spPr>
        <p:txBody>
          <a:bodyPr wrap="square">
            <a:spAutoFit/>
          </a:bodyPr>
          <a:p>
            <a:r>
              <a:rPr lang="en-US" altLang="zh-CN" sz="2000" dirty="0">
                <a:solidFill>
                  <a:schemeClr val="tx1">
                    <a:lumMod val="65000"/>
                    <a:lumOff val="35000"/>
                  </a:schemeClr>
                </a:solidFill>
                <a:sym typeface="+mn-ea"/>
              </a:rPr>
              <a:t>project scheduling</a:t>
            </a:r>
            <a:endParaRPr lang="en-US" altLang="zh-CN" sz="2000" dirty="0">
              <a:solidFill>
                <a:schemeClr val="tx1">
                  <a:lumMod val="65000"/>
                  <a:lumOff val="35000"/>
                </a:schemeClr>
              </a:solidFill>
              <a:sym typeface="+mn-ea"/>
            </a:endParaRPr>
          </a:p>
        </p:txBody>
      </p:sp>
      <p:cxnSp>
        <p:nvCxnSpPr>
          <p:cNvPr id="20" name="直接连接符 19"/>
          <p:cNvCxnSpPr/>
          <p:nvPr/>
        </p:nvCxnSpPr>
        <p:spPr>
          <a:xfrm flipV="1">
            <a:off x="5948045" y="3075940"/>
            <a:ext cx="5521960" cy="254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226,&quot;width&quot;:6378}"/>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UNIT_PLACING_PICTURE_USER_VIEWPORT" val="{&quot;height&quot;:1226,&quot;width&quot;:6378}"/>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UNIT_PLACING_PICTURE_USER_VIEWPORT" val="{&quot;height&quot;:1226,&quot;width&quot;:6378}"/>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UNIT_PLACING_PICTURE_USER_VIEWPORT" val="{&quot;height&quot;:1226,&quot;width&quot;:6378}"/>
  <p:tag name="KSO_WM_BEAUTIFY_FLAG" val=""/>
</p:tagLst>
</file>

<file path=ppt/tags/tag3.xml><?xml version="1.0" encoding="utf-8"?>
<p:tagLst xmlns:p="http://schemas.openxmlformats.org/presentationml/2006/main">
  <p:tag name="KSO_WM_UNIT_PLACING_PICTURE_USER_VIEWPORT" val="{&quot;height&quot;:1226,&quot;width&quot;:6378}"/>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UNIT_PLACING_PICTURE_USER_VIEWPORT" val="{&quot;height&quot;:1226,&quot;width&quot;:6378}"/>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SLIDE_ITEM_CNT" val="4"/>
</p:tagLst>
</file>

<file path=ppt/tags/tag41.xml><?xml version="1.0" encoding="utf-8"?>
<p:tagLst xmlns:p="http://schemas.openxmlformats.org/presentationml/2006/main">
  <p:tag name="KSO_WM_UNIT_PLACING_PICTURE_USER_VIEWPORT" val="{&quot;height&quot;:1226,&quot;width&quot;:6378}"/>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SLIDE_ITEM_CNT" val="4"/>
</p:tagLst>
</file>

<file path=ppt/tags/tag48.xml><?xml version="1.0" encoding="utf-8"?>
<p:tagLst xmlns:p="http://schemas.openxmlformats.org/presentationml/2006/main">
  <p:tag name="COMMONDATA" val="eyJoZGlkIjoiYTcxNzgyZGEwNmY5N2MzOGJkZjI1MGYyNTcxN2IxMzgifQ=="/>
  <p:tag name="KSO_WPP_MARK_KEY" val="0e1df49e-1238-40f8-9877-02c691442bf7"/>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1638</Words>
  <Application>WPS 演示</Application>
  <PresentationFormat>宽屏</PresentationFormat>
  <Paragraphs>178</Paragraphs>
  <Slides>12</Slides>
  <Notes>19</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宋体</vt:lpstr>
      <vt:lpstr>Wingdings</vt:lpstr>
      <vt:lpstr>华文新魏</vt:lpstr>
      <vt:lpstr>等线</vt:lpstr>
      <vt:lpstr>微软雅黑</vt:lpstr>
      <vt:lpstr>黑体</vt:lpstr>
      <vt:lpstr>Times New Roman</vt:lpstr>
      <vt:lpstr>Wingdings</vt:lpstr>
      <vt:lpstr>字魂59号-创粗黑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微信用户</cp:lastModifiedBy>
  <cp:revision>178</cp:revision>
  <dcterms:created xsi:type="dcterms:W3CDTF">2016-05-11T01:57:00Z</dcterms:created>
  <dcterms:modified xsi:type="dcterms:W3CDTF">2023-12-06T03:52:02Z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DAED938F4850435F822E25CCBB21EA8E</vt:lpwstr>
  </property>
</Properties>
</file>